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2" r:id="rId6"/>
    <p:sldId id="260" r:id="rId7"/>
    <p:sldId id="265" r:id="rId8"/>
    <p:sldId id="261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8" r:id="rId40"/>
    <p:sldId id="264" r:id="rId41"/>
  </p:sldIdLst>
  <p:sldSz cx="18288000" cy="10287000"/>
  <p:notesSz cx="6858000" cy="9144000"/>
  <p:embeddedFontLst>
    <p:embeddedFont>
      <p:font typeface="Pretendard Bold" panose="020B0600000101010101" pitchFamily="34" charset="-127"/>
      <p:bold r:id="rId43"/>
    </p:embeddedFont>
    <p:embeddedFont>
      <p:font typeface="Pretendard Regular" panose="020B0600000101010101" pitchFamily="34" charset="-127"/>
      <p:regular r:id="rId44"/>
    </p:embeddedFont>
    <p:embeddedFont>
      <p:font typeface="Abadi" panose="020B0604020104020204" pitchFamily="34" charset="0"/>
      <p:regular r:id="rId45"/>
    </p:embeddedFont>
    <p:embeddedFont>
      <p:font typeface="Poppins Bold" panose="00000800000000000000" charset="0"/>
      <p:bold r:id="rId46"/>
    </p:embeddedFont>
    <p:embeddedFont>
      <p:font typeface="Poppins Light" panose="00000400000000000000" pitchFamily="2" charset="0"/>
      <p:regular r:id="rId47"/>
      <p:italic r:id="rId48"/>
    </p:embeddedFont>
    <p:embeddedFont>
      <p:font typeface="Poppins SemiBold" panose="00000700000000000000" pitchFamily="2" charset="0"/>
      <p:regular r:id="rId49"/>
      <p:bold r:id="rId50"/>
      <p:italic r:id="rId51"/>
      <p:boldItalic r:id="rId52"/>
    </p:embeddedFont>
  </p:embeddedFontLst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0" autoAdjust="0"/>
    <p:restoredTop sz="82049" autoAdjust="0"/>
  </p:normalViewPr>
  <p:slideViewPr>
    <p:cSldViewPr>
      <p:cViewPr varScale="1">
        <p:scale>
          <a:sx n="45" d="100"/>
          <a:sy n="45" d="100"/>
        </p:scale>
        <p:origin x="121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86B876-5536-6A41-A081-A1C1DCB9D96F}" type="datetimeFigureOut">
              <a:rPr lang="en-KR" smtClean="0"/>
              <a:t>11/01/2024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1B086B-285E-A943-A6F7-784FFEEDBB5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36879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1476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A3802-3909-0372-9B32-24CED42CB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F7D5D7-143A-411E-8784-770ED03651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477D28-F093-B8BE-3D7F-1AFE80848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EE066-283C-4709-E3A3-9C63C4EAB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81987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AE7CA-A141-4552-4683-F38377C1C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2A7A24-CFB9-082B-F951-C6E5AA8EB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67C96-A37B-EE0B-6621-DB320A7F0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별거 없고 그냥 타입스크립트로 회원가입창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로그인창</a:t>
            </a:r>
            <a:r>
              <a:rPr lang="ko-KR" altLang="en-US" dirty="0"/>
              <a:t> 만들어서 로그인 되는지 확인해봤다</a:t>
            </a:r>
            <a:r>
              <a:rPr lang="en-US" altLang="ko-KR" dirty="0"/>
              <a:t>.</a:t>
            </a:r>
            <a:r>
              <a:rPr lang="ko-KR" altLang="en-US" dirty="0"/>
              <a:t> 디자인은 아직 </a:t>
            </a:r>
            <a:r>
              <a:rPr lang="ko-KR" altLang="en-US" dirty="0" err="1"/>
              <a:t>안돼있으니</a:t>
            </a:r>
            <a:r>
              <a:rPr lang="ko-KR" altLang="en-US" dirty="0"/>
              <a:t> 양해 부탁한다 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A918B-1C6E-B1D6-25B5-B830F40866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22262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1BA95-C1D8-EFFA-AEC9-10C98243D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E84E9-82EA-079C-41FD-437ED4B57B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6D3346-A2E9-E3C5-D3EB-C7D40027A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77041-6C07-82F9-FFBB-BD5E315939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77026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F3506-5A2D-EF87-A1A1-6E8DAAA00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4B3EDF-481B-8B01-1F4E-0EB9B43801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4E5730-239D-E2B3-61F6-7F4D0D02E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949B5-6ED2-4650-45B3-AB5BEBA094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16245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6788C-9701-3645-8436-5AC556556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E2070D-9515-AACF-E197-B653B2E8AF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258009-9BC2-FE2F-33D3-FF54CF092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B1166-DC56-40EE-CB31-FA2E7F8AD8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74738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59A68-E066-4ADD-D13E-996618A9F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BC0E95-26EC-B131-48F8-543316AD62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53BFB3-7746-FC7F-BF13-10ECB71E00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2F823-3BEC-9256-83D6-BB35331F36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8410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B842C-C5B2-7022-18CE-DE5492F0B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AD62F8-4118-242D-9ADD-47AABE7F1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DB58E5-1DA9-CAC5-F37E-9066DB20B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4D979-BDEF-77C7-47DD-FE2D598F31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271051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76840-2A0A-CC71-5880-C48CB53D7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24C3F3-8D9A-B538-72F5-F66D40A473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577EF2-42DE-6533-5F77-4085E731E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96726-B0EE-A718-BDDE-BA346D36AE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36757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CDB40-4D53-75F3-3DFE-06CA2B21A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B7049B-A065-1EBD-3FC6-5FD7F5F5A1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3B8645-0FD7-4A2D-A95E-AF0F4DDA8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CBE0A-F482-0CD2-6320-5BEFED15E5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85573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F379D-B81D-AB5F-8FB0-122FE691D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D4023C-1072-DD87-EBD5-A6849C4D4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0451FE-D94B-E873-C2B2-FBC0EAB9A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43BB5-AFD6-77B4-E931-81C0DE8D2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55480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화면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09102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21502-3E0D-DEEA-6F27-1A4C2C7C3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153152-FB5F-DCDF-3626-C43ECB23D5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9451F-0AB6-AAFC-ACFD-2117F8F51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B564A-59B1-971D-2047-F7E15816B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76486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947E4-0EE1-05C5-A0BF-228D9D5A2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0255F1-C669-582B-A735-6990C0151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7F06D3-9ECB-7101-0CD0-59874182B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BE572-09AA-B32C-FF13-BDBC87B6EC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84378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F3E42-4D71-8D45-1C7A-1EBAC7F70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5774C-89F8-0801-4F6B-897E46BB05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612AD8-3001-57B8-AC0A-041168638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4885A-4CE3-BA49-1656-5E7EADF2F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00720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745C3-3116-8829-CDB1-BAE146EEE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9709D4-F409-B760-3351-C3EAE7884F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726897-2DB2-1E7C-6FEC-FE863C387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E147C-4BE7-38D8-C0C8-75D90081A3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03386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EB851-B9EC-1488-F6CB-9595B9E39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1CD128-EC01-7909-CF32-28DFB2EDB6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AABB2C-E1F0-BEC8-45CA-D76291D48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2EE76-5D09-2502-5B6F-96C8ACFDC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53598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7513E-6A60-4EE6-25C6-142175A68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73323F-C084-B8CA-FBC1-D79B679F28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4F94A1-4329-99FA-0954-9A058463D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BAADD-5917-C8B1-6049-A00BD0F69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29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404406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00302-3AB2-4606-1EB5-37C933343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EAF2F2-27B5-070C-7E1C-CD77939D5A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6D9EDF-123C-D7F1-23FA-F4A8DB5373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5C68E-65BC-716E-14F0-4B76B051B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272817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1152B-610E-3593-C665-A0DD80D22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A83D90-0112-1E63-1CC6-CC107B6D6F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FC4D6-95C3-968B-1EAA-44468ED84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02DFE-85EE-A3D8-2081-3958AB042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31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867014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248F8-A098-1771-A6AB-848451280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1B77FE-A0AF-6558-FA08-9DFAD84EA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8B1D9C-9FE1-28C9-68F2-C975C47FF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2D309-4B9A-4441-BC11-D36D61E684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32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248198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32CC3-0296-3179-8ADE-B48D53367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BA9B6D-F8BB-EC6D-A79C-9D9E1C0BA4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171172-2461-2307-B574-B16CBCDD4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5F4BA-F08A-D073-F1B5-8112D41209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33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071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Chat </a:t>
            </a:r>
            <a:r>
              <a:rPr lang="ko-KR" altLang="en-US" dirty="0"/>
              <a:t>은 음식 추천 채팅 </a:t>
            </a:r>
            <a:endParaRPr lang="en-US" altLang="ko-KR" dirty="0"/>
          </a:p>
          <a:p>
            <a:r>
              <a:rPr lang="ko-KR" altLang="en-US" dirty="0"/>
              <a:t>두번째는 운동 추천 화면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863355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9A8CA-3A8D-06D6-5103-B45FC164E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6CA8AB-3FEE-C7D9-32D2-9D96E3BFBD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2C59FB-A8FB-972E-6E91-98CA9697C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21518-68C9-5E76-3F55-DBF4E2833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14358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86973-1D5A-600D-8B5B-7AE70456B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F50520-A012-CD4C-4109-8D22232FA1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FC005E-5C2B-61B2-3FAF-AE55FEF8D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0168B-5ECC-EFBA-A605-994A73EB0E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35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191054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86EA1-0771-0DE2-05C0-646FE6101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B260BE-E24A-9D7B-6F86-FF37EBC8BD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987AA5-E006-F552-9A93-3221C8937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1DDA4-F9D6-1D3F-E088-D85D4B6939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36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35395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AAD87-D483-6CB8-8B23-FA158DD5C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B65DA2-60F4-F7D8-AB1A-4D602B27AB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09F88C-01C8-9D1E-ECDA-B8E71FFC2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5DBB2-4372-5DAA-B368-13180E2876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37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536630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3ECD6-E793-7C57-5368-005C6A40D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C55DEA-A114-8259-A261-728D5B865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C2038-A509-0E2B-9DEB-9C198933F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EA3A9-1C38-4DDA-C156-747F2737D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38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093005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4C496-5A0A-301A-77EF-0ADAE3911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77006E-B179-65D6-00B0-8AA020923E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A91978-5501-6F1C-CC39-2735A041B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C3E91-025E-0BC2-15D2-1D1D63065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39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26503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55417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C479F-4EEE-CE8C-A01C-F80807DA0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4788B4-F161-6D4D-6F89-D7B203D01F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7DF087-D934-932A-FE20-EB429D3EEC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B644A-6004-843E-4190-91DA8EDFA4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03380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6F44-8D39-3F44-9456-4FE600E8B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029587-BD84-8102-3A5F-C21266A170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934B26-CC20-9C3D-923F-F79BC5E2CF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C8B44-473D-651C-D5DA-031AF7D9EC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37221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382F2-482C-F446-A542-729B42B90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EC6C74-BB78-9323-D43D-AE0E65726F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ADF2AA-0F14-3E24-80B9-2719B0F8A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07C89-2978-6474-CF19-8DCD5C6172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09939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7E0E4-11FF-DB80-A260-400FEFFD0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F328DD-B366-AF7B-B3FB-E80690AEF3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29ED20-00E1-0E56-B2D5-63711091F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460CC-7E30-6BE0-AF10-763E8C22B5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8381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FE722-CEE4-2AF1-1A89-308B15B7E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B6D3B-7028-0121-9FCA-FDF4E7B1DF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8DBEB-6593-CE8F-7890-C7540E5865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69A58-94E0-A2D4-A3DB-3B28BABE9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B086B-285E-A943-A6F7-784FFEEDBB58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80963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A27F4-C171-C21E-C565-FC466B59A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4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E7408-D7A1-0675-0838-5C4A442CC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FE685-0794-987F-6B41-AF00AE8E6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53FCF-8BF8-DF92-5D65-3E458F1EB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CF7E9-F01D-49F0-0401-7166FBA91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49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964D5-CB59-D497-EC98-BC5ECF65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273917-317C-C59A-FBD8-33C824CC1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C7AB4-2636-1F09-D880-CA93B1784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3F75E-4664-06A3-B2E3-01EF2F0EB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6053E-A838-477D-FDB6-5C5C7654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5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98667D-06A3-77EF-F93D-CB551F05DE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7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D1FBC8-D99F-3571-E24D-3B5BB0376B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7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78E84-61EC-F597-5D44-DDD3E108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786C1-37C9-BF4D-C984-1C5161EEF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70684-BAE5-10C6-16B5-BDBE2956E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74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BB133-A192-D0C0-DD11-4FEB6A5E9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9C271-2C98-D90D-B91E-7CC86B28E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8214C-9A48-9904-C0A3-E8AC686DC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A8AD1-AD5E-FAA3-1B90-551B27651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A6A05-6375-5702-3B66-3BB3AECF0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34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2183-975E-9164-592D-2144C7DF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7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EEB19-DEEE-EE08-1FF3-D929869B2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446E4-1FA9-D689-0658-F314DE8F9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17E2F-A125-0E76-19D0-0503E44A5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5AD6A-5C8D-E4F3-D6F9-FB29CBCC5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2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C3C70-11CD-C92F-FA74-BFF7EF5A7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06455-D392-E4EC-8C5A-287B75E34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7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EC5C8-F3D9-ACB7-730A-476CC9047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7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81FD7-C3D0-0766-7E3D-3EB527C2B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42A71-CCD9-D935-DC18-9A3CD0830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68EFD-FB5D-4588-43E4-136551E9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57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F1981-34A6-EC5F-6C66-FB4716E94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ADD59-36BD-F8F1-AE1E-0BE30746A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075C3-69AF-9C70-3D53-09A3DC322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381277-E3A3-65F3-AE0E-380E2DBA54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640EBE-775D-A1AC-C9B3-8E66679B28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A601E8-B6BA-EDE5-5281-9CD6308AD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B376FE-F449-5E68-5B0F-E4A0174ED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4A3887-F8E0-0279-5C15-C32DB8E70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16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AEBD-A691-BD8A-DB89-C2999DCE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D5208F-0847-A6A1-D210-B2D1D93EF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593D0-6D4E-FEAD-CB1E-0DC3D519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00572-E159-2094-67DE-55E0EBBD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0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24A97C-792D-2278-5E30-808A7F0F4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D71F8E-52E3-38AF-9A50-93809C247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42E77-6959-324F-3E8D-663257F8E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58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3D38E-CD61-2860-D62B-C0FEB197D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6115A-FD03-44A0-B0A4-BAF26988F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8CBED7-C36C-C005-4E6F-1C8D5B68F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E6F40D-5723-9686-DEF3-1AA87D24A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D8406-423A-D215-952B-E935654E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1C882A-C80E-8E1B-4657-D7C87D703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02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50E30-561E-EB61-A53D-3A3558AA2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268572-6030-551D-C9AA-3A7A25323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8327-EFA4-7000-F1EC-327FBF701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EFADAD-CE7E-1E56-2CA5-CE719A71B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329CFA-6DBA-1E88-5C8A-B753E4E79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DD9D5-0C51-3A19-A355-EED26284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2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D98B94-C035-DBCA-41A5-6F186FD7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4D39E-CF07-87FE-E8F5-32DA57B6C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7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C0E5B-F23E-D4E0-7CDB-C08F6BB8F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1E933-914C-6041-041C-027728576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CDD7B-975E-CFF6-861A-ADBAB00C6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15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39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46.png"/><Relationship Id="rId3" Type="http://schemas.openxmlformats.org/officeDocument/2006/relationships/image" Target="../media/image1.png"/><Relationship Id="rId21" Type="http://schemas.openxmlformats.org/officeDocument/2006/relationships/image" Target="../media/image4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43.png"/><Relationship Id="rId10" Type="http://schemas.openxmlformats.org/officeDocument/2006/relationships/image" Target="../media/image8.png"/><Relationship Id="rId19" Type="http://schemas.openxmlformats.org/officeDocument/2006/relationships/image" Target="../media/image4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50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53.png"/><Relationship Id="rId10" Type="http://schemas.openxmlformats.org/officeDocument/2006/relationships/image" Target="../media/image8.png"/><Relationship Id="rId19" Type="http://schemas.openxmlformats.org/officeDocument/2006/relationships/image" Target="../media/image5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53.png"/><Relationship Id="rId10" Type="http://schemas.openxmlformats.org/officeDocument/2006/relationships/image" Target="../media/image8.png"/><Relationship Id="rId19" Type="http://schemas.openxmlformats.org/officeDocument/2006/relationships/image" Target="../media/image5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58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64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65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66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.png"/><Relationship Id="rId1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9.png"/><Relationship Id="rId10" Type="http://schemas.openxmlformats.org/officeDocument/2006/relationships/image" Target="../media/image9.png"/><Relationship Id="rId19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69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1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2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4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5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24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7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30.png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8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32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3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6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35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7721600" y="2654300"/>
            <a:ext cx="8877300" cy="2273300"/>
          </a:xfrm>
          <a:prstGeom prst="rect">
            <a:avLst/>
          </a:prstGeom>
          <a:effectLst>
            <a:outerShdw blurRad="421440" dist="300728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2800" b="0" i="0" u="none" strike="noStrike" spc="-500" dirty="0">
                <a:solidFill>
                  <a:srgbClr val="141414"/>
                </a:solidFill>
                <a:latin typeface="Poppins Bold"/>
              </a:rPr>
              <a:t>FLEX</a:t>
            </a:r>
            <a:endParaRPr lang="en-US" sz="5000" i="1" u="none" strike="noStrike" spc="-500" dirty="0">
              <a:solidFill>
                <a:srgbClr val="141414"/>
              </a:solidFill>
              <a:latin typeface="Avenir Medium Oblique" panose="02000503020000020003" pitchFamily="2" charset="0"/>
              <a:cs typeface="Abadi" panose="020F0502020204030204" pitchFamily="34" charset="0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35200" y="3352800"/>
            <a:ext cx="419100" cy="419100"/>
          </a:xfrm>
          <a:prstGeom prst="rect">
            <a:avLst/>
          </a:prstGeom>
          <a:effectLst>
            <a:outerShdw blurRad="10937" dist="132199" dir="2700000">
              <a:srgbClr val="141414">
                <a:alpha val="22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78200" y="2705100"/>
            <a:ext cx="2933700" cy="2933700"/>
          </a:xfrm>
          <a:prstGeom prst="rect">
            <a:avLst/>
          </a:prstGeom>
          <a:effectLst>
            <a:outerShdw blurRad="537773" dist="927015" dir="2700000">
              <a:srgbClr val="141414">
                <a:alpha val="22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43600" y="5867400"/>
            <a:ext cx="1231900" cy="1231900"/>
          </a:xfrm>
          <a:prstGeom prst="rect">
            <a:avLst/>
          </a:prstGeom>
          <a:effectLst>
            <a:outerShdw blurRad="94219" dist="388021" dir="2700000">
              <a:srgbClr val="141414">
                <a:alpha val="22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7721600" y="5829300"/>
            <a:ext cx="8636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3000" b="0" i="0" u="none" strike="noStrike" dirty="0">
                <a:solidFill>
                  <a:srgbClr val="141414"/>
                </a:solidFill>
                <a:latin typeface="Pretendard Regular"/>
              </a:rPr>
              <a:t>Your own Food &amp; Workout assistant</a:t>
            </a:r>
          </a:p>
          <a:p>
            <a:pPr>
              <a:lnSpc>
                <a:spcPct val="144420"/>
              </a:lnSpc>
            </a:pPr>
            <a:endParaRPr lang="en-US" sz="3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721600" y="7429500"/>
            <a:ext cx="7708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en-US" sz="1300" b="0" i="0" u="none" strike="noStrike" dirty="0">
              <a:solidFill>
                <a:srgbClr val="9E9E9E"/>
              </a:solidFill>
              <a:latin typeface="Poppins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897100" y="8280400"/>
            <a:ext cx="3911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i="1" u="none" strike="noStrike" spc="-500" dirty="0">
                <a:solidFill>
                  <a:srgbClr val="141414"/>
                </a:solidFill>
                <a:cs typeface="Abadi" panose="020F0502020204030204" pitchFamily="34" charset="0"/>
              </a:rPr>
              <a:t>by Team L </a:t>
            </a:r>
          </a:p>
          <a:p>
            <a:pPr lvl="0" algn="l">
              <a:lnSpc>
                <a:spcPct val="99600"/>
              </a:lnSpc>
            </a:pPr>
            <a:r>
              <a:rPr lang="en-US" sz="5000" i="1" u="none" strike="noStrike" spc="-500" dirty="0">
                <a:solidFill>
                  <a:srgbClr val="141414"/>
                </a:solidFill>
                <a:cs typeface="Abadi" panose="020F0502020204030204" pitchFamily="34" charset="0"/>
              </a:rPr>
              <a:t>Losers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938AF-DF5C-56D3-E77C-35ECA9509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28A640DE-9DA8-3C0B-A86B-E07F25014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6FA50659-B899-8EBF-140E-47303B7A0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3C23B61-9803-9AF9-A9DA-3D0E1D7A2D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F6C43BE-D76F-0CA4-AB25-E0197157928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D5DA827-1360-793F-7E97-041414FFFC5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5D0D982-0670-2A47-7CE2-9B87A6A0423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7C1B424-0C54-7F85-609C-BF0F940889E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D8BE55B-6937-A90F-7B8A-3BBEA2DFB9B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3874783-BBF3-077E-758F-C6B6CECD58A2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33BC441-1816-F8F2-91BB-1D314F5C744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C0756B73-62A6-C96E-A203-614F5016B607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Implementation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8161DB54-9731-81E1-A5E0-B823CBA1F2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55306" y="1671544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FFE97443-C247-7B44-5574-DF781E63B483}"/>
              </a:ext>
            </a:extLst>
          </p:cNvPr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4420"/>
              </a:lnSpc>
            </a:pPr>
            <a:r>
              <a:rPr lang="en-US" sz="2000" dirty="0">
                <a:solidFill>
                  <a:srgbClr val="141414"/>
                </a:solidFill>
                <a:latin typeface="Pretendard Regular"/>
              </a:rPr>
              <a:t>Backend _ DB design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6FCE57FB-20BC-6E97-4FD7-BE43557169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960D4986-E90C-CD44-BF0B-170463EF90F1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7887A2-2C83-4C30-7F2C-36ED01A66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3378200"/>
            <a:ext cx="7808101" cy="40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9C4487E-CAD1-89F8-F328-35CD9AC9B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650" y="6346636"/>
            <a:ext cx="3798987" cy="275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CA29C9E-969C-F4C5-6385-875D1BD8F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0398" y="5980019"/>
            <a:ext cx="3568157" cy="235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B1D9C23-096C-F3EB-9B9A-517AF37E7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6327" y="1498600"/>
            <a:ext cx="3520361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056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F000B-E6D4-B308-A890-063DC99C6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F5EBDFBD-289F-461B-7590-59C217F9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618E258E-3D12-1BC6-C1F0-846FEE183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C90161D-AF6D-054F-82BD-438C1D3EF53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701247D-9E39-9C94-412A-4CF91C55054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53BA993-CE81-C205-AB01-D79CE6CE923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B7B8F74-CA5C-45ED-96C8-56CBB430529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9F45A1B-F98F-B688-2C10-E6F7339B54F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15838CE-EA01-777B-6FE6-A089092834A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0F7337F-1C5F-04FE-4FB4-4A3B3FD61A5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592D18F-1760-0E8B-35BD-9080E24D653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B7EE3FBB-FC07-475D-F245-19FD8A1C69BA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Implementation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0AC9AAAE-EA62-23F5-8E0A-9E74256D9A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55306" y="1671544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76A3BF70-1E7C-AB5F-0D25-0D38ACB99274}"/>
              </a:ext>
            </a:extLst>
          </p:cNvPr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000" dirty="0">
                <a:solidFill>
                  <a:srgbClr val="141414"/>
                </a:solidFill>
                <a:latin typeface="Pretendard Regular"/>
              </a:rPr>
              <a:t>Backend _ Sign Up/Login API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2A06542E-E7A6-7802-3216-23957BAE87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64D4D5D5-D89E-5FC4-1823-6AB4491F7A38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0FFA30-915A-A995-F396-8A3E1C01A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170144"/>
            <a:ext cx="9267114" cy="25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7B101D6-0AAA-9A88-1D96-E7FA730A4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6000463"/>
            <a:ext cx="3467100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D92D1FC5-FF2F-E6EC-6EF4-2C0652395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975" y="6040244"/>
            <a:ext cx="325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EA0CA7AB-FAE1-2A89-2BF2-453C1A35C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6969910"/>
            <a:ext cx="2998358" cy="174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58AC827C-846F-71D3-98BF-41DF4915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58" y="6999094"/>
            <a:ext cx="3478100" cy="174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6A55E3CE-970F-865F-5CB3-6B45D0C8F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6899451"/>
            <a:ext cx="2994025" cy="67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>
            <a:extLst>
              <a:ext uri="{FF2B5EF4-FFF2-40B4-BE49-F238E27FC236}">
                <a16:creationId xmlns:a16="http://schemas.microsoft.com/office/drawing/2014/main" id="{4CB87BB9-3512-A0D9-6E7A-AEB33F0AF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599" y="6899451"/>
            <a:ext cx="3589918" cy="204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686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3C182-D4BA-46E4-77C6-505641CAA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A0F15CDB-B23D-C911-9D30-BCE4AC9A1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A47E1675-9E5C-5DE6-4C6E-1923ECEE2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3BC64A4-8745-34ED-A090-8801CF57104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C54F4C0-F1AC-DB93-1B56-3F38E61DA5A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BD2BA8E-7953-0D8B-1D35-06B5D96308D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AB9DE3D-1591-4801-B2E2-7933561B0C8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91E88F4-4D8C-A05F-767E-D32D3C55ED6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AE12C20-764C-A4D1-2D89-55AE5896159A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9C909ED-ED9F-DA88-2B7D-AB6A701CE20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814050A-A854-6D22-AD6C-D68D6057477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FFF3B413-7D25-5E00-2C38-FE3F4826A84A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Implementation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3A0DA1FF-1E79-D70E-988C-236FD76126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55306" y="1671544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CB98B36C-0B3B-BCF4-4F79-49B7FCF73AD5}"/>
              </a:ext>
            </a:extLst>
          </p:cNvPr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000" dirty="0">
                <a:solidFill>
                  <a:srgbClr val="141414"/>
                </a:solidFill>
                <a:latin typeface="Pretendard Regular"/>
              </a:rPr>
              <a:t>Backend _ Food Related API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C069FA9E-5132-A8ED-3499-9AE27D1072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FDC0CE78-96E4-421A-9059-5922E9559A5F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A746AE4-F6D6-A4FB-45CE-E5C132D00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956" y="3085809"/>
            <a:ext cx="9892060" cy="464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9795C81-89F3-88F2-94AE-5D8D94979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025" y="3022600"/>
            <a:ext cx="35687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1E326D8-17F4-7DF0-15DD-02F851B0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025" y="4191000"/>
            <a:ext cx="4234913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920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2FA89-0EB0-84B3-58BD-9FF38114E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0FCB3B4B-6C33-26A2-2436-3A11BABF3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97AEDF13-8006-AF6C-5335-75F3EAFCD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6779979-FA9A-3B5C-F75F-AFFC0A531EB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9978C2D-B962-BCBE-0F62-1776394FEAB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A7E7C61-66DE-D2F0-3280-4E20CC4DAEE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ACEAAE8-A6B7-9499-260F-3FAA1A5BF00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BDA7400-D7EF-75FA-C799-AC5D0F41C55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020193D-804F-EFB2-9C61-5A39F318FA7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7E9FA4B-67B5-61DB-E91B-F27779717B7E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EAB4B74-DC33-21D1-9253-DA65A3DB65F7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C4ECA67E-102E-CD39-4354-E6FFB284838D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Implementation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C5C92648-0E46-99F0-2FCE-F04DC6B2AF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55306" y="1671544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57568B41-F338-0BED-A2C6-4DDC32EE00DC}"/>
              </a:ext>
            </a:extLst>
          </p:cNvPr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000" dirty="0">
                <a:solidFill>
                  <a:srgbClr val="141414"/>
                </a:solidFill>
                <a:latin typeface="Pretendard Regular"/>
              </a:rPr>
              <a:t>Backend _ Food Related API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4FBAB18F-2C96-FF3F-BB83-C1B97DA5FC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5775E666-AEF8-4BCF-FC71-64CA44036971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ADC2A1F-E935-CD8B-ADA1-64D34A522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3298825"/>
            <a:ext cx="8604250" cy="292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BC55682-95B9-D4CE-403C-B36681A26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65" y="6413815"/>
            <a:ext cx="56515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6E04672-D368-5B6A-6FB3-738C32A86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5" y="7084262"/>
            <a:ext cx="4829175" cy="209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0DA7C1E-F5AB-7209-F4B6-A2A3AEFB4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550" y="3345557"/>
            <a:ext cx="5549900" cy="62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58C0D37C-5EC3-C66D-E232-36042FFC3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600" y="4217291"/>
            <a:ext cx="5549900" cy="298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559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DAA02-1697-C38D-7352-D25D3111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469596CA-8BB7-FEE7-002C-07B57CEBD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B92729B3-5184-267F-EE8B-0FC69A948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1611306-BF58-0C96-F640-C3BAF78CDA6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E68F49E-AA67-F3E6-C392-D7FDC36EBA6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36075C8-9668-145D-1273-7D604BDFEB6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D031BE6-F122-EE62-2978-1B3CC4FCCE4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F3CD24E-7DA1-79A6-68B5-43DEF1D407D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6110FD3-0CF3-94E1-0EDC-54663A61369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5E77C7D-43B3-8013-B00A-E4039716803C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12C0D67-3F96-DBF4-AB34-CAE3EA2DA71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DAC87810-5AF3-4C77-2575-FA30CE128CF7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Implementation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1F61F64A-E089-E3AD-B8A5-48477D84C6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55306" y="1671544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D7FED612-F96A-A490-F85A-DBE05BCC27EF}"/>
              </a:ext>
            </a:extLst>
          </p:cNvPr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000" dirty="0">
                <a:solidFill>
                  <a:srgbClr val="141414"/>
                </a:solidFill>
                <a:latin typeface="Pretendard Regular"/>
              </a:rPr>
              <a:t>Backend _ Food Related API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E8DA52F3-BE89-B124-F420-A6DCC61B410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2987AD0E-AA34-E10C-9638-920E95A5E574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C96E23A-EA16-BAC7-FCDD-DA712ED3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3298825"/>
            <a:ext cx="8604250" cy="292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81AB9E0-06D9-9633-72D4-E13E0F127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65" y="6413815"/>
            <a:ext cx="56515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1035D26-739F-100E-6AC7-49DA3BDE0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5" y="7084262"/>
            <a:ext cx="4829175" cy="209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25E22FA-6EED-B89D-52FE-CC49E0D1D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550" y="3345557"/>
            <a:ext cx="5549900" cy="62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9A18C276-DD1B-1465-F123-32A09DBBA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600" y="4217291"/>
            <a:ext cx="5549900" cy="298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395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77D09-9351-0E01-ED22-8A9297AC5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C53A42F4-DFEB-8914-7B36-32ACE0670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342E00E9-5EDE-AB93-D0E6-FEB18C1D9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6F89017-7F09-B0AF-AC34-0EFFC1D7B97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26528D7-4C0A-6FF6-3565-23D5DF6D485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95400FB-A4AA-B5C9-356D-6C57BB906F2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EC52360-FD23-43D8-429B-F0B6047515C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BA5AE8F-DEF3-29C1-F1EB-9F70237F223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BD9008F-80FE-1600-F409-D8DB08F688B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BEDA41D-E27B-8301-C6A7-27E7247F895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B0EE7FF-8EBA-4AD9-0C21-305FE21AB59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DE2F0D1D-1A99-E20C-5C15-7A581E4C6F09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Implementation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A9E82E40-ECD8-441B-4B28-446CC70C18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55306" y="1671544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A9A21B96-D1BD-1EAD-2FDB-5B6CB473BCB9}"/>
              </a:ext>
            </a:extLst>
          </p:cNvPr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000" dirty="0">
                <a:solidFill>
                  <a:srgbClr val="141414"/>
                </a:solidFill>
                <a:latin typeface="Pretendard Regular"/>
              </a:rPr>
              <a:t>Frontend _ Make connection with server without design</a:t>
            </a:r>
            <a:br>
              <a:rPr lang="en-US" sz="2000" dirty="0">
                <a:solidFill>
                  <a:srgbClr val="141414"/>
                </a:solidFill>
                <a:latin typeface="Pretendard Regular"/>
              </a:rPr>
            </a:br>
            <a:r>
              <a:rPr lang="en-US" sz="2000" dirty="0">
                <a:solidFill>
                  <a:srgbClr val="141414"/>
                </a:solidFill>
                <a:latin typeface="Pretendard Regular"/>
              </a:rPr>
              <a:t>(Login, Register)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0B1143A7-36C1-A016-0912-4D472A72D4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45984F4A-9496-32B4-F52D-53987DC937AA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pic>
        <p:nvPicPr>
          <p:cNvPr id="17" name="Picture 16" descr="A black rectangular device with a white screen&#10;&#10;Description automatically generated">
            <a:extLst>
              <a:ext uri="{FF2B5EF4-FFF2-40B4-BE49-F238E27FC236}">
                <a16:creationId xmlns:a16="http://schemas.microsoft.com/office/drawing/2014/main" id="{D8BDAE13-620B-9DE3-72B7-872B75DEB42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925" y="1003186"/>
            <a:ext cx="3695700" cy="8293328"/>
          </a:xfrm>
          <a:prstGeom prst="rect">
            <a:avLst/>
          </a:prstGeom>
        </p:spPr>
      </p:pic>
      <p:sp>
        <p:nvSpPr>
          <p:cNvPr id="18" name="TextBox 14">
            <a:extLst>
              <a:ext uri="{FF2B5EF4-FFF2-40B4-BE49-F238E27FC236}">
                <a16:creationId xmlns:a16="http://schemas.microsoft.com/office/drawing/2014/main" id="{1BD715BE-9683-EF58-547E-B9EB7DDE407F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20" name="Picture 1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D0447DF-CB3D-AD21-1107-1E0175E4FC4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725" y="3337320"/>
            <a:ext cx="5532773" cy="43969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D8373B-CC39-D569-7FEB-BE8B641F53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409" y="8154965"/>
            <a:ext cx="56896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53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F405E-103D-CC88-E1DA-0480F3AF1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2036E9B5-30AB-5C24-BA9A-3FB75D4B0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31281564-C374-43DB-1F6E-2DB7E07E7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CCE9249-DED3-EE15-FB52-7E2554BDA82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4380F1B-686B-71B2-D891-2E95AFD50C1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720CF05-4983-6D5A-C2A4-DFFFA8DCACF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BC6FB06-90C0-B0A2-137D-7CEDEF42105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5BB2C73-15BF-0F52-20B1-415B894C0DE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7070EF9-4F6B-99F2-3871-20DCFBC5F6F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432B42F-9F5F-D631-0D52-B981EE9A396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3AFA2CC-385E-4E44-9D5C-D2E63B41E45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9A1E5331-0E49-2C26-14EC-FF13EBD797D3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6B30ABBC-DD4A-FD79-9EC4-D0ED451DB0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307AB118-CE90-0820-6707-84589C9273F6}"/>
              </a:ext>
            </a:extLst>
          </p:cNvPr>
          <p:cNvSpPr txBox="1"/>
          <p:nvPr/>
        </p:nvSpPr>
        <p:spPr>
          <a:xfrm>
            <a:off x="3686313" y="280670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altLang="ko-KR" sz="2800" b="1" dirty="0">
                <a:solidFill>
                  <a:srgbClr val="141414"/>
                </a:solidFill>
                <a:latin typeface="Pretendard Regular"/>
              </a:rPr>
              <a:t>1</a:t>
            </a: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. Goals</a:t>
            </a:r>
            <a:br>
              <a:rPr lang="en-US" sz="2000" dirty="0">
                <a:solidFill>
                  <a:srgbClr val="141414"/>
                </a:solidFill>
                <a:latin typeface="Pretendard Regular"/>
              </a:rPr>
            </a:b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1E146EA5-8348-0C2A-46B4-510E3D297C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27C0FF29-A8D2-98AF-C3FA-2FE2B43C192D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CEE19ECD-6A3A-1AC5-5235-9A185C2F6160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32B8FB-C7A1-CA36-833A-85944A1D5073}"/>
              </a:ext>
            </a:extLst>
          </p:cNvPr>
          <p:cNvSpPr txBox="1"/>
          <p:nvPr/>
        </p:nvSpPr>
        <p:spPr>
          <a:xfrm>
            <a:off x="3184388" y="3697909"/>
            <a:ext cx="971053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2400" b="1" i="0" u="none" strike="noStrike" dirty="0">
                <a:solidFill>
                  <a:srgbClr val="272729"/>
                </a:solidFill>
                <a:effectLst/>
                <a:latin typeface="+mj-lt"/>
              </a:rPr>
              <a:t> Give preferred foods</a:t>
            </a:r>
          </a:p>
          <a:p>
            <a:pPr rtl="0" fontAlgn="base">
              <a:buFont typeface="+mj-lt"/>
              <a:buAutoNum type="arabicPeriod"/>
            </a:pPr>
            <a:endParaRPr lang="en-US" sz="2400" b="1" dirty="0">
              <a:solidFill>
                <a:srgbClr val="272729"/>
              </a:solidFill>
              <a:latin typeface="+mj-lt"/>
            </a:endParaRPr>
          </a:p>
          <a:p>
            <a:pPr rtl="0" fontAlgn="base">
              <a:buFont typeface="+mj-lt"/>
              <a:buAutoNum type="arabicPeriod"/>
            </a:pPr>
            <a:endParaRPr lang="en-US" sz="2400" b="1" i="0" u="none" strike="noStrike" dirty="0">
              <a:solidFill>
                <a:srgbClr val="272729"/>
              </a:solidFill>
              <a:effectLst/>
              <a:latin typeface="+mj-lt"/>
            </a:endParaRPr>
          </a:p>
          <a:p>
            <a:pPr rtl="0" fontAlgn="base">
              <a:buFont typeface="+mj-lt"/>
              <a:buAutoNum type="arabicPeriod"/>
            </a:pPr>
            <a:endParaRPr lang="en-US" sz="2400" b="1" i="0" u="none" strike="noStrike" dirty="0">
              <a:solidFill>
                <a:srgbClr val="272729"/>
              </a:solidFill>
              <a:effectLst/>
              <a:latin typeface="+mj-lt"/>
            </a:endParaRPr>
          </a:p>
          <a:p>
            <a:pPr rtl="0" fontAlgn="base">
              <a:buFont typeface="+mj-lt"/>
              <a:buAutoNum type="arabicPeriod" startAt="2"/>
            </a:pPr>
            <a:r>
              <a:rPr lang="en-US" sz="2400" b="1" i="0" u="none" strike="noStrike" dirty="0">
                <a:solidFill>
                  <a:srgbClr val="272729"/>
                </a:solidFill>
                <a:effectLst/>
                <a:latin typeface="+mj-lt"/>
              </a:rPr>
              <a:t> Maximize the preferred foods according to resources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400" b="1" i="0" u="none" strike="noStrike" dirty="0">
                <a:solidFill>
                  <a:srgbClr val="272729"/>
                </a:solidFill>
                <a:effectLst/>
                <a:latin typeface="+mj-lt"/>
              </a:rPr>
              <a:t>NOT get perfect food (unreal)</a:t>
            </a:r>
          </a:p>
          <a:p>
            <a:br>
              <a:rPr lang="en-US" sz="2400" b="1" dirty="0">
                <a:effectLst/>
              </a:rPr>
            </a:br>
            <a:endParaRPr lang="en-KR" sz="2400" b="1" dirty="0"/>
          </a:p>
        </p:txBody>
      </p:sp>
    </p:spTree>
    <p:extLst>
      <p:ext uri="{BB962C8B-B14F-4D97-AF65-F5344CB8AC3E}">
        <p14:creationId xmlns:p14="http://schemas.microsoft.com/office/powerpoint/2010/main" val="4253019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BD686-5383-6943-BE21-CB2F795D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D26CAE75-E887-CB55-DB59-724FE4C84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C67A611A-EB71-852F-CF9A-D87DD88DB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33DD5A3-78BB-97CC-D54C-E9949A52B38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31C83C0-E1D2-FC3C-3A6F-6737051F729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7B95A50-F340-8F5D-DD2E-C8967F371CF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AC87F81-713C-54A8-6B1E-78D263A01C4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E560A34-1CF4-7CC4-840C-63D10B4F217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CB99B4C-8651-0B3C-4F7D-FBBA4F7EBBD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27128E9-486F-5CD6-8B90-2B1BF2A476BE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6FB69FB-450F-D53A-99C5-E6D4DD4F815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E189D5E0-66EC-50E4-8353-DA76B458660B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A3C5B761-9A26-8E9F-9E1A-9ECD79ACAF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C1B37CF7-370E-3B00-AEDB-5CAEE3C885C6}"/>
              </a:ext>
            </a:extLst>
          </p:cNvPr>
          <p:cNvSpPr txBox="1"/>
          <p:nvPr/>
        </p:nvSpPr>
        <p:spPr>
          <a:xfrm>
            <a:off x="3686313" y="280670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altLang="ko-KR" sz="2800" b="1" dirty="0">
                <a:solidFill>
                  <a:srgbClr val="141414"/>
                </a:solidFill>
                <a:latin typeface="Pretendard Regular"/>
              </a:rPr>
              <a:t>2</a:t>
            </a: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. Inputs</a:t>
            </a:r>
            <a:br>
              <a:rPr lang="en-US" sz="2000" dirty="0">
                <a:solidFill>
                  <a:srgbClr val="141414"/>
                </a:solidFill>
                <a:latin typeface="Pretendard Regular"/>
              </a:rPr>
            </a:b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17198143-1F8E-FB19-4CB9-85878DF4EEE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2F93544A-04F2-B2E3-A91D-1A8512AFD7B0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57006EE4-C166-BE03-7623-902D8A8E1C72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1F9BAE-378D-2472-8A92-504A970BBDD3}"/>
              </a:ext>
            </a:extLst>
          </p:cNvPr>
          <p:cNvSpPr txBox="1"/>
          <p:nvPr/>
        </p:nvSpPr>
        <p:spPr>
          <a:xfrm>
            <a:off x="3327400" y="3934646"/>
            <a:ext cx="10882794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25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 User’s allergies + diet preferences (Vegetarian…) → Multiple choice question</a:t>
            </a:r>
          </a:p>
          <a:p>
            <a:pPr rtl="0" fontAlgn="base">
              <a:buFont typeface="+mj-lt"/>
              <a:buAutoNum type="arabicPeriod"/>
            </a:pPr>
            <a:endParaRPr lang="en-US" sz="2500" b="1" dirty="0">
              <a:solidFill>
                <a:srgbClr val="272729"/>
              </a:solidFill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endParaRPr lang="en-US" sz="2500" b="1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endParaRPr lang="en-US" sz="2500" b="1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 startAt="2"/>
            </a:pPr>
            <a:r>
              <a:rPr lang="en-US" sz="25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 User’s blank text about food preferences (Chicken…) → Blank text </a:t>
            </a:r>
          </a:p>
          <a:p>
            <a:pPr rtl="0" fontAlgn="base">
              <a:buFont typeface="+mj-lt"/>
              <a:buAutoNum type="arabicPeriod" startAt="2"/>
            </a:pPr>
            <a:endParaRPr lang="en-US" sz="2500" b="1" dirty="0">
              <a:solidFill>
                <a:srgbClr val="272729"/>
              </a:solidFill>
              <a:latin typeface="Albert Sans"/>
            </a:endParaRPr>
          </a:p>
          <a:p>
            <a:pPr rtl="0" fontAlgn="base">
              <a:buFont typeface="+mj-lt"/>
              <a:buAutoNum type="arabicPeriod" startAt="2"/>
            </a:pPr>
            <a:endParaRPr lang="en-US" sz="2500" b="1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 startAt="2"/>
            </a:pPr>
            <a:endParaRPr lang="en-US" sz="2500" b="1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 startAt="3"/>
            </a:pPr>
            <a:r>
              <a:rPr lang="en-US" sz="25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 User’s fridge photos → Upload photos</a:t>
            </a:r>
          </a:p>
        </p:txBody>
      </p:sp>
    </p:spTree>
    <p:extLst>
      <p:ext uri="{BB962C8B-B14F-4D97-AF65-F5344CB8AC3E}">
        <p14:creationId xmlns:p14="http://schemas.microsoft.com/office/powerpoint/2010/main" val="2894083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DFB7F-4158-F373-73F7-D4B3A63AA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9A669B78-FF8C-9C6D-00A6-598BD3A5E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BD475170-C484-F35E-372B-88975151F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08EEA28-CBD2-C15A-6FDF-98FFEF89019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A6C9BE-A680-EB17-8B16-921CA0BB1FA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33B77AA-758C-607A-134C-7D2FF7AD244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ED0863C-A76C-F704-EB0D-870CABE35E7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D40A277-F73B-6E7B-99A9-0929BA8210D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B2A88E8-0629-6798-6BA8-E2372C5F820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2FD2E4F-1C85-1DC3-E375-7E353EC3F0AE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494C9A1-C61C-8F20-53D5-CE7F7A3077E7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2155DB47-5081-2E23-291E-A7E7937BDDC1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ECD55A9D-FB1F-2C7C-8F9F-747D1A39FB6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1D4A6CBF-7638-749E-55FE-89DF398D07CF}"/>
              </a:ext>
            </a:extLst>
          </p:cNvPr>
          <p:cNvSpPr txBox="1"/>
          <p:nvPr/>
        </p:nvSpPr>
        <p:spPr>
          <a:xfrm>
            <a:off x="3686313" y="280670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3. Main Idea</a:t>
            </a:r>
            <a:br>
              <a:rPr lang="en-US" sz="2000" dirty="0">
                <a:solidFill>
                  <a:srgbClr val="141414"/>
                </a:solidFill>
                <a:latin typeface="Pretendard Regular"/>
              </a:rPr>
            </a:b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B014FC62-B5AF-6B4D-A715-D325B3EFFB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AC41501A-8FEE-F85A-5ED2-BC10E8E903FF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B6987CC4-F30F-9D57-DDF8-14810212583D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B7870F-3554-D4BE-1AE7-3368221059FC}"/>
              </a:ext>
            </a:extLst>
          </p:cNvPr>
          <p:cNvSpPr txBox="1"/>
          <p:nvPr/>
        </p:nvSpPr>
        <p:spPr>
          <a:xfrm>
            <a:off x="3327400" y="3934646"/>
            <a:ext cx="10882794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2500" b="1" i="0" u="none" strike="noStrike" dirty="0">
                <a:solidFill>
                  <a:srgbClr val="272729"/>
                </a:solidFill>
                <a:effectLst/>
              </a:rPr>
              <a:t> Analyze user’s text → Keyword positive, negative…</a:t>
            </a:r>
          </a:p>
          <a:p>
            <a:pPr rtl="0" fontAlgn="base">
              <a:buFont typeface="+mj-lt"/>
              <a:buAutoNum type="arabicPeriod"/>
            </a:pPr>
            <a:endParaRPr lang="en-US" sz="2500" b="1" dirty="0">
              <a:solidFill>
                <a:srgbClr val="272729"/>
              </a:solidFill>
            </a:endParaRPr>
          </a:p>
          <a:p>
            <a:pPr rtl="0" fontAlgn="base">
              <a:buFont typeface="+mj-lt"/>
              <a:buAutoNum type="arabicPeriod"/>
            </a:pPr>
            <a:endParaRPr lang="en-US" sz="2500" b="1" i="0" u="none" strike="noStrike" dirty="0">
              <a:solidFill>
                <a:srgbClr val="272729"/>
              </a:solidFill>
              <a:effectLst/>
            </a:endParaRPr>
          </a:p>
          <a:p>
            <a:pPr rtl="0" fontAlgn="base">
              <a:buFont typeface="+mj-lt"/>
              <a:buAutoNum type="arabicPeriod"/>
            </a:pPr>
            <a:endParaRPr lang="en-US" sz="2500" b="1" i="0" u="none" strike="noStrike" dirty="0">
              <a:solidFill>
                <a:srgbClr val="272729"/>
              </a:solidFill>
              <a:effectLst/>
            </a:endParaRPr>
          </a:p>
          <a:p>
            <a:pPr rtl="0" fontAlgn="base">
              <a:buFont typeface="+mj-lt"/>
              <a:buAutoNum type="arabicPeriod" startAt="2"/>
            </a:pPr>
            <a:r>
              <a:rPr lang="en-US" sz="2500" b="1" i="0" u="none" strike="noStrike" dirty="0">
                <a:solidFill>
                  <a:srgbClr val="272729"/>
                </a:solidFill>
                <a:effectLst/>
              </a:rPr>
              <a:t> Connect user’s keywords with foods’ description keywords</a:t>
            </a:r>
          </a:p>
          <a:p>
            <a:pPr rtl="0" fontAlgn="base">
              <a:buFont typeface="+mj-lt"/>
              <a:buAutoNum type="arabicPeriod" startAt="2"/>
            </a:pPr>
            <a:endParaRPr lang="en-US" sz="2500" b="1" dirty="0">
              <a:solidFill>
                <a:srgbClr val="272729"/>
              </a:solidFill>
            </a:endParaRPr>
          </a:p>
          <a:p>
            <a:pPr rtl="0" fontAlgn="base">
              <a:buFont typeface="+mj-lt"/>
              <a:buAutoNum type="arabicPeriod" startAt="2"/>
            </a:pPr>
            <a:endParaRPr lang="en-US" sz="2500" b="1" i="0" u="none" strike="noStrike" dirty="0">
              <a:solidFill>
                <a:srgbClr val="272729"/>
              </a:solidFill>
              <a:effectLst/>
            </a:endParaRPr>
          </a:p>
          <a:p>
            <a:pPr rtl="0" fontAlgn="base">
              <a:buFont typeface="+mj-lt"/>
              <a:buAutoNum type="arabicPeriod" startAt="2"/>
            </a:pPr>
            <a:endParaRPr lang="en-US" sz="2500" b="1" i="0" u="none" strike="noStrike" dirty="0">
              <a:solidFill>
                <a:srgbClr val="272729"/>
              </a:solidFill>
              <a:effectLst/>
            </a:endParaRPr>
          </a:p>
          <a:p>
            <a:pPr rtl="0" fontAlgn="base"/>
            <a:r>
              <a:rPr lang="en-US" sz="2500" b="1" i="0" u="none" strike="noStrike" dirty="0">
                <a:solidFill>
                  <a:srgbClr val="272729"/>
                </a:solidFill>
                <a:effectLst/>
              </a:rPr>
              <a:t>3. Analyze fridge photos for score.</a:t>
            </a:r>
          </a:p>
        </p:txBody>
      </p:sp>
    </p:spTree>
    <p:extLst>
      <p:ext uri="{BB962C8B-B14F-4D97-AF65-F5344CB8AC3E}">
        <p14:creationId xmlns:p14="http://schemas.microsoft.com/office/powerpoint/2010/main" val="572210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D4449-16D1-9A0B-35F4-D4DE4A6BD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81BB5C13-B185-A535-C5A5-58660F18F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EB5FBC2-C1EA-C2FA-8736-A1E3ADED8E0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C8C41AE-B1D5-6E0C-FF15-C66CD465910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AAE5ED7-0D0D-5B97-441E-6BB5021E369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D677F76-D019-72C6-4B92-A7521072C1C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F5D6577-CB34-6F1C-57E0-3D533FB7646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355FA4B-AB43-5847-CC3B-607CA853FD8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26C0BDB-F5F7-12DC-EA84-BF7325EE430A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74C457C-31F7-00D2-1767-6DF7CE117CE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84DCF008-3FA3-DDAB-AC08-85C65B742178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8B4693F6-B5B0-4491-DFEC-902F8D1DDE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293DAB6E-384B-F782-302E-16C2C0FC2444}"/>
              </a:ext>
            </a:extLst>
          </p:cNvPr>
          <p:cNvSpPr txBox="1"/>
          <p:nvPr/>
        </p:nvSpPr>
        <p:spPr>
          <a:xfrm>
            <a:off x="3136900" y="28915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4. Datasets (Food)                       </a:t>
            </a:r>
            <a:br>
              <a:rPr lang="en-US" sz="2000" dirty="0">
                <a:solidFill>
                  <a:srgbClr val="141414"/>
                </a:solidFill>
                <a:latin typeface="Pretendard Regular"/>
              </a:rPr>
            </a:b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D86E6A3E-0E84-AED2-1410-39D83D2840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B007052E-D0A8-261E-16E8-4E79A9C06527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9F683C6B-05C5-6ECB-F58D-397B65D57998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4EAD8E-B4E3-B80B-FDF8-99974253D854}"/>
              </a:ext>
            </a:extLst>
          </p:cNvPr>
          <p:cNvSpPr txBox="1"/>
          <p:nvPr/>
        </p:nvSpPr>
        <p:spPr>
          <a:xfrm>
            <a:off x="2951922" y="3746670"/>
            <a:ext cx="402037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27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Columns: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7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Food name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7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Ingredients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7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Allergies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7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Vegetarian…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7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Description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A94E2EEC-2F50-F903-B533-A352EBB2B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633" y="3247189"/>
            <a:ext cx="12429531" cy="585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783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3378200" y="1587500"/>
            <a:ext cx="4457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>
                <a:solidFill>
                  <a:srgbClr val="141414"/>
                </a:solidFill>
                <a:latin typeface="Poppins Bold"/>
              </a:rPr>
              <a:t>Contents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50100" y="18542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3378200" y="2717800"/>
            <a:ext cx="4343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78200" y="4495800"/>
            <a:ext cx="4051300" cy="1701800"/>
          </a:xfrm>
          <a:prstGeom prst="rect">
            <a:avLst/>
          </a:prstGeom>
          <a:effectLst>
            <a:outerShdw blurRad="158560" dist="340277" dir="2700000">
              <a:srgbClr val="141414">
                <a:alpha val="13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78200" y="4495800"/>
            <a:ext cx="4064000" cy="101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721100" y="5245100"/>
            <a:ext cx="3340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4420"/>
              </a:lnSpc>
            </a:pPr>
            <a:r>
              <a:rPr lang="en-US" sz="2800" b="0" i="0" u="none" strike="noStrike" dirty="0">
                <a:solidFill>
                  <a:srgbClr val="141414"/>
                </a:solidFill>
                <a:latin typeface="Pretendard Regular"/>
              </a:rPr>
              <a:t>Objective, milestone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746500" y="4902200"/>
            <a:ext cx="3314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141414">
                    <a:alpha val="30196"/>
                  </a:srgbClr>
                </a:solidFill>
                <a:latin typeface="Poppins Bold"/>
              </a:rPr>
              <a:t>Contents 01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12100" y="4495800"/>
            <a:ext cx="4051300" cy="1701800"/>
          </a:xfrm>
          <a:prstGeom prst="rect">
            <a:avLst/>
          </a:prstGeom>
          <a:effectLst>
            <a:outerShdw blurRad="158560" dist="340277" dir="2700000">
              <a:srgbClr val="141414">
                <a:alpha val="13000"/>
              </a:srgbClr>
            </a:outerShdw>
          </a:effectLst>
        </p:spPr>
      </p:pic>
      <p:sp>
        <p:nvSpPr>
          <p:cNvPr id="21" name="TextBox 21"/>
          <p:cNvSpPr txBox="1"/>
          <p:nvPr/>
        </p:nvSpPr>
        <p:spPr>
          <a:xfrm>
            <a:off x="8255000" y="5245100"/>
            <a:ext cx="3340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4420"/>
              </a:lnSpc>
            </a:pPr>
            <a:r>
              <a:rPr lang="en-US" sz="2800" b="0" i="0" u="none" strike="noStrike" dirty="0">
                <a:solidFill>
                  <a:srgbClr val="141414"/>
                </a:solidFill>
                <a:latin typeface="Pretendard Regular"/>
              </a:rPr>
              <a:t>Role of members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67700" y="4902200"/>
            <a:ext cx="3314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141414">
                    <a:alpha val="30196"/>
                  </a:srgbClr>
                </a:solidFill>
                <a:latin typeface="Poppins Bold"/>
              </a:rPr>
              <a:t>Contents 02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33300" y="4495800"/>
            <a:ext cx="4051300" cy="1701800"/>
          </a:xfrm>
          <a:prstGeom prst="rect">
            <a:avLst/>
          </a:prstGeom>
          <a:effectLst>
            <a:outerShdw blurRad="158560" dist="340277" dir="2700000">
              <a:srgbClr val="141414">
                <a:alpha val="13000"/>
              </a:srgbClr>
            </a:outerShdw>
          </a:effectLst>
        </p:spPr>
      </p:pic>
      <p:sp>
        <p:nvSpPr>
          <p:cNvPr id="24" name="TextBox 24"/>
          <p:cNvSpPr txBox="1"/>
          <p:nvPr/>
        </p:nvSpPr>
        <p:spPr>
          <a:xfrm>
            <a:off x="12573000" y="5245100"/>
            <a:ext cx="3746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44420"/>
              </a:lnSpc>
            </a:pPr>
            <a:r>
              <a:rPr lang="en-US" sz="2800" b="0" i="0" u="none" strike="noStrike" dirty="0">
                <a:solidFill>
                  <a:srgbClr val="141414"/>
                </a:solidFill>
                <a:latin typeface="Pretendard Regular"/>
              </a:rPr>
              <a:t>Challenges , Limits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788900" y="4902200"/>
            <a:ext cx="3314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141414">
                    <a:alpha val="30196"/>
                  </a:srgbClr>
                </a:solidFill>
                <a:latin typeface="Poppins Bold"/>
              </a:rPr>
              <a:t>Contents 03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78200" y="6692900"/>
            <a:ext cx="4051300" cy="1701800"/>
          </a:xfrm>
          <a:prstGeom prst="rect">
            <a:avLst/>
          </a:prstGeom>
          <a:effectLst>
            <a:outerShdw blurRad="158560" dist="340277" dir="2700000">
              <a:srgbClr val="141414">
                <a:alpha val="13000"/>
              </a:srgbClr>
            </a:outerShdw>
          </a:effectLst>
        </p:spPr>
      </p:pic>
      <p:sp>
        <p:nvSpPr>
          <p:cNvPr id="27" name="TextBox 27"/>
          <p:cNvSpPr txBox="1"/>
          <p:nvPr/>
        </p:nvSpPr>
        <p:spPr>
          <a:xfrm>
            <a:off x="3721100" y="7480300"/>
            <a:ext cx="3340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sz="2800" b="0" i="0" u="none" strike="noStrike" dirty="0">
                <a:solidFill>
                  <a:srgbClr val="141414"/>
                </a:solidFill>
                <a:latin typeface="Pretendard Regular"/>
              </a:rPr>
              <a:t>Designs of our App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746500" y="7099300"/>
            <a:ext cx="3314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141414">
                    <a:alpha val="30196"/>
                  </a:srgbClr>
                </a:solidFill>
                <a:latin typeface="Poppins Bold"/>
              </a:rPr>
              <a:t>Contents 04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12100" y="6692900"/>
            <a:ext cx="4051300" cy="1701800"/>
          </a:xfrm>
          <a:prstGeom prst="rect">
            <a:avLst/>
          </a:prstGeom>
          <a:effectLst>
            <a:outerShdw blurRad="158560" dist="340277" dir="2700000">
              <a:srgbClr val="141414">
                <a:alpha val="13000"/>
              </a:srgbClr>
            </a:outerShdw>
          </a:effectLst>
        </p:spPr>
      </p:pic>
      <p:sp>
        <p:nvSpPr>
          <p:cNvPr id="30" name="TextBox 30"/>
          <p:cNvSpPr txBox="1"/>
          <p:nvPr/>
        </p:nvSpPr>
        <p:spPr>
          <a:xfrm>
            <a:off x="8255000" y="7442200"/>
            <a:ext cx="3340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en-US" sz="2800" b="0" i="0" u="none" strike="noStrike" dirty="0">
                <a:solidFill>
                  <a:srgbClr val="141414"/>
                </a:solidFill>
                <a:latin typeface="Pretendard Regular"/>
              </a:rPr>
              <a:t>About of our </a:t>
            </a:r>
          </a:p>
          <a:p>
            <a:pPr lvl="0" algn="ctr"/>
            <a:r>
              <a:rPr lang="en-US" sz="2800" b="0" i="0" u="none" strike="noStrike" dirty="0">
                <a:solidFill>
                  <a:srgbClr val="141414"/>
                </a:solidFill>
                <a:latin typeface="Pretendard Regular"/>
              </a:rPr>
              <a:t>FN, BN, AI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267700" y="7099300"/>
            <a:ext cx="3314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141414">
                    <a:alpha val="30196"/>
                  </a:srgbClr>
                </a:solidFill>
                <a:latin typeface="Poppins Bold"/>
              </a:rPr>
              <a:t>Contents 05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33300" y="6692900"/>
            <a:ext cx="4051300" cy="1701800"/>
          </a:xfrm>
          <a:prstGeom prst="rect">
            <a:avLst/>
          </a:prstGeom>
          <a:effectLst>
            <a:outerShdw blurRad="158560" dist="340277" dir="2700000">
              <a:srgbClr val="141414">
                <a:alpha val="13000"/>
              </a:srgbClr>
            </a:outerShdw>
          </a:effectLst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12100" y="4495800"/>
            <a:ext cx="4064000" cy="1016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33300" y="4495800"/>
            <a:ext cx="4064000" cy="1016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78200" y="6692900"/>
            <a:ext cx="4064000" cy="1016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12100" y="6692900"/>
            <a:ext cx="4064000" cy="1016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33300" y="6692900"/>
            <a:ext cx="4064000" cy="1016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2776200" y="7442200"/>
            <a:ext cx="3340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4420"/>
              </a:lnSpc>
            </a:pPr>
            <a:r>
              <a:rPr lang="en-US" sz="2800" dirty="0">
                <a:solidFill>
                  <a:srgbClr val="141414"/>
                </a:solidFill>
                <a:latin typeface="Pretendard Regular"/>
              </a:rPr>
              <a:t>Done &amp; Next goals</a:t>
            </a:r>
            <a:endParaRPr lang="en-US" sz="28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2788900" y="7099300"/>
            <a:ext cx="3314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141414">
                    <a:alpha val="30196"/>
                  </a:srgbClr>
                </a:solidFill>
                <a:latin typeface="Poppins Bold"/>
              </a:rPr>
              <a:t>Contents 06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874000" y="2057400"/>
            <a:ext cx="8623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endParaRPr lang="en-US" sz="15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BA02A-2474-D099-4B47-0B6B29ABD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7F7CE5A1-92F5-EA1D-4D7A-F4897336F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21ABA18-7205-7580-2EB8-2CE93C285F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343CFAB-0C6D-CAD2-8A03-2D142D8F2CE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E7EA815-E929-65EB-E733-AC70187F335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5E42EB8-CB90-DBC2-8122-3B7D93E7AC0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83CD1EA-F3B8-2477-4B37-7186412197C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99D286E-C498-1054-CB0E-DFDEAEEB04F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C67F359-E05F-D5DA-693A-E803F088067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1C89198-47FF-BB41-5AEC-571B52C340F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A90D6A30-FF0A-A725-8194-30E03DC8FA33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A7C6E47B-93EB-4FD7-B714-6FD014428A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EE0B2DF2-CAC3-EA75-F6B1-5681A7001902}"/>
              </a:ext>
            </a:extLst>
          </p:cNvPr>
          <p:cNvSpPr txBox="1"/>
          <p:nvPr/>
        </p:nvSpPr>
        <p:spPr>
          <a:xfrm>
            <a:off x="3136900" y="28915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4. Datasets (Fridge)                       </a:t>
            </a:r>
            <a:br>
              <a:rPr lang="en-US" sz="2000" dirty="0">
                <a:solidFill>
                  <a:srgbClr val="141414"/>
                </a:solidFill>
                <a:latin typeface="Pretendard Regular"/>
              </a:rPr>
            </a:b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B7B13864-9C08-8D18-7B82-A726A57E05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236A68EA-EEDC-133F-7366-19C4F8F83EE5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A5025328-161A-519A-4A7D-015B646CC3D9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0713D1-B575-9244-B24D-74C2E03A3A7A}"/>
              </a:ext>
            </a:extLst>
          </p:cNvPr>
          <p:cNvSpPr txBox="1"/>
          <p:nvPr/>
        </p:nvSpPr>
        <p:spPr>
          <a:xfrm>
            <a:off x="2951922" y="3746670"/>
            <a:ext cx="4020378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27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Subset of the recipe1M dataset</a:t>
            </a:r>
          </a:p>
          <a:p>
            <a:pPr rtl="0" fontAlgn="base">
              <a:buFont typeface="+mj-lt"/>
              <a:buAutoNum type="arabicPeriod"/>
            </a:pPr>
            <a:endParaRPr lang="en-US" sz="27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27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516 photos</a:t>
            </a:r>
          </a:p>
          <a:p>
            <a:pPr rtl="0" fontAlgn="base">
              <a:buFont typeface="+mj-lt"/>
              <a:buAutoNum type="arabicPeriod"/>
            </a:pPr>
            <a:endParaRPr lang="en-US" sz="27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27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Labels: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700" b="0" i="0" u="none" strike="noStrike" dirty="0">
                <a:solidFill>
                  <a:srgbClr val="FD0223"/>
                </a:solidFill>
                <a:effectLst/>
                <a:latin typeface="Albert Sans"/>
              </a:rPr>
              <a:t>&lt;class&gt;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7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&lt;</a:t>
            </a:r>
            <a:r>
              <a:rPr lang="en-US" sz="2700" b="0" i="0" u="none" strike="noStrike" dirty="0" err="1">
                <a:solidFill>
                  <a:srgbClr val="272729"/>
                </a:solidFill>
                <a:effectLst/>
                <a:latin typeface="Albert Sans"/>
              </a:rPr>
              <a:t>x_center</a:t>
            </a:r>
            <a:r>
              <a:rPr lang="en-US" sz="27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&gt; 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7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&lt;</a:t>
            </a:r>
            <a:r>
              <a:rPr lang="en-US" sz="2700" b="0" i="0" u="none" strike="noStrike" dirty="0" err="1">
                <a:solidFill>
                  <a:srgbClr val="272729"/>
                </a:solidFill>
                <a:effectLst/>
                <a:latin typeface="Albert Sans"/>
              </a:rPr>
              <a:t>y_center</a:t>
            </a:r>
            <a:r>
              <a:rPr lang="en-US" sz="27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&gt; 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7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&lt;width&gt; 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7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&lt;height&gt;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F9558B2-B238-4AC8-C3D3-8DCC6D67A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200" y="1841500"/>
            <a:ext cx="4508500" cy="671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739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CC5CD-CCB8-D9E2-1614-EC444F7E3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38DDFE3D-624A-F08D-68D7-15C6AA1DE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01373C8-105E-5B56-60D6-37381E581DD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1D59E67-1FA2-A884-057C-29BAB89F3AF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7773107-D140-4F94-C580-239D30CF3A2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62677A2-FD14-3EA0-1B51-61B74706576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33FB143-5605-07BB-2F5F-59E306A31A7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9A04D33-0DDA-35C1-AA8D-65CE2C59974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C0A9C76-4A63-D9F9-DFDC-3C533B41560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B58C618-DC3A-6B85-31BB-96ADD11E0DC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F7A688F-D7B1-EE31-FF21-579E2449B061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88B80A69-01A7-7BFF-B671-E0CBB19FB2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0AD8D32D-A8F1-F1F1-1D0D-1BDE09BCB371}"/>
              </a:ext>
            </a:extLst>
          </p:cNvPr>
          <p:cNvSpPr txBox="1"/>
          <p:nvPr/>
        </p:nvSpPr>
        <p:spPr>
          <a:xfrm>
            <a:off x="3136900" y="28915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5. Preprocessing ( Eliminate )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72F8E6E3-5238-EFDE-6AAE-E6DF1F500E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374986B2-D482-BA2B-360F-6870F3AC66F4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B851F6B7-8AB5-94EF-7338-A05C332C9932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D01516-76DA-C7CE-6FEF-C857C7E0EA1B}"/>
              </a:ext>
            </a:extLst>
          </p:cNvPr>
          <p:cNvSpPr txBox="1"/>
          <p:nvPr/>
        </p:nvSpPr>
        <p:spPr>
          <a:xfrm>
            <a:off x="2913822" y="3713083"/>
            <a:ext cx="4020378" cy="333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2700" b="0" i="0" u="none" strike="noStrike" dirty="0">
                <a:solidFill>
                  <a:srgbClr val="272729"/>
                </a:solidFill>
                <a:effectLst/>
              </a:rPr>
              <a:t>User’s allergies foods</a:t>
            </a:r>
          </a:p>
          <a:p>
            <a:pPr rtl="0" fontAlgn="base">
              <a:buFont typeface="+mj-lt"/>
              <a:buAutoNum type="arabicPeriod"/>
            </a:pPr>
            <a:endParaRPr lang="en-US" sz="2700" dirty="0">
              <a:solidFill>
                <a:srgbClr val="272729"/>
              </a:solidFill>
            </a:endParaRPr>
          </a:p>
          <a:p>
            <a:pPr rtl="0" fontAlgn="base">
              <a:buFont typeface="+mj-lt"/>
              <a:buAutoNum type="arabicPeriod"/>
            </a:pPr>
            <a:endParaRPr lang="en-US" sz="2700" b="0" i="0" u="none" strike="noStrike" dirty="0">
              <a:solidFill>
                <a:srgbClr val="272729"/>
              </a:solidFill>
              <a:effectLst/>
            </a:endParaRPr>
          </a:p>
          <a:p>
            <a:pPr rtl="0" fontAlgn="base">
              <a:buFont typeface="+mj-lt"/>
              <a:buAutoNum type="arabicPeriod"/>
            </a:pPr>
            <a:endParaRPr lang="en-US" sz="2700" dirty="0">
              <a:solidFill>
                <a:srgbClr val="272729"/>
              </a:solidFill>
            </a:endParaRPr>
          </a:p>
          <a:p>
            <a:pPr rtl="0" fontAlgn="base">
              <a:buFont typeface="+mj-lt"/>
              <a:buAutoNum type="arabicPeriod"/>
            </a:pPr>
            <a:endParaRPr lang="en-US" sz="2700" b="0" i="0" u="none" strike="noStrike" dirty="0">
              <a:solidFill>
                <a:srgbClr val="272729"/>
              </a:solidFill>
              <a:effectLst/>
            </a:endParaRPr>
          </a:p>
          <a:p>
            <a:pPr rtl="0" fontAlgn="base">
              <a:buFont typeface="+mj-lt"/>
              <a:buAutoNum type="arabicPeriod"/>
            </a:pPr>
            <a:r>
              <a:rPr lang="en-US" sz="2700" b="0" i="0" u="none" strike="noStrike" dirty="0">
                <a:solidFill>
                  <a:srgbClr val="272729"/>
                </a:solidFill>
                <a:effectLst/>
              </a:rPr>
              <a:t>Diet preferences foods (Vegans…)</a:t>
            </a:r>
          </a:p>
          <a:p>
            <a:pPr rtl="0" fontAlgn="base"/>
            <a:endParaRPr lang="en-US" sz="22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7CEE70A-5813-C944-56DB-CC1477D92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471884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106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A16B0-FCF0-6165-219B-86738ABD2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5E3F4D1E-D3CD-0918-A4A3-61791CF56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C56FE16-D8B2-ACDD-DB5D-696E471F3F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A9E5C49-AE9F-C553-8221-F0E59BEBB6C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C7D6E18-BF49-B461-F0B2-0D247D1BF02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8B678E8-9705-872A-41B0-B5D5F75710C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4118DDF-5379-7B16-5E66-A8775ECE20F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D47076D-E55A-599A-8523-A6F76C75662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C4670F5-0048-BBD7-6368-0CC17AD153A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DA97D39-8DA1-69D5-546D-20D4F9BAD666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B33AB1B0-9B06-BC15-4801-E2D6DA4A5687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24A07B6C-D9D9-AA43-B80C-06DFC3FE62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75915DAD-96B4-9D5D-ECA0-7422B7C2E570}"/>
              </a:ext>
            </a:extLst>
          </p:cNvPr>
          <p:cNvSpPr txBox="1"/>
          <p:nvPr/>
        </p:nvSpPr>
        <p:spPr>
          <a:xfrm>
            <a:off x="3136900" y="28915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5. Preprocessing ( Keywords )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F4BE446A-AD4D-24D0-F27F-64B7949378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55AC1A3A-C739-4FA4-B124-6A288330CBC6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26CB7A6F-A020-2514-915A-2E504FF55DAD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E70A3-BBAA-2386-0B16-1BAD4C2A6D6F}"/>
              </a:ext>
            </a:extLst>
          </p:cNvPr>
          <p:cNvSpPr txBox="1"/>
          <p:nvPr/>
        </p:nvSpPr>
        <p:spPr>
          <a:xfrm>
            <a:off x="2913822" y="3713083"/>
            <a:ext cx="4020378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</a:rPr>
              <a:t> Tokenization and lemmatization →  </a:t>
            </a:r>
            <a:r>
              <a:rPr lang="en-US" sz="2800" b="0" i="0" u="none" strike="noStrike" dirty="0" err="1">
                <a:solidFill>
                  <a:srgbClr val="272729"/>
                </a:solidFill>
                <a:effectLst/>
              </a:rPr>
              <a:t>nltk</a:t>
            </a:r>
            <a:endParaRPr lang="en-US" sz="2800" b="0" i="0" u="none" strike="noStrike" dirty="0">
              <a:solidFill>
                <a:srgbClr val="272729"/>
              </a:solidFill>
              <a:effectLst/>
            </a:endParaRPr>
          </a:p>
          <a:p>
            <a:pPr rtl="0" fontAlgn="base">
              <a:buFont typeface="+mj-lt"/>
              <a:buAutoNum type="arabicPeriod"/>
            </a:pPr>
            <a:endParaRPr lang="en-US" sz="2800" dirty="0">
              <a:solidFill>
                <a:srgbClr val="272729"/>
              </a:solidFill>
            </a:endParaRPr>
          </a:p>
          <a:p>
            <a:pPr rtl="0" fontAlgn="base">
              <a:buFont typeface="+mj-lt"/>
              <a:buAutoNum type="arabicPeriod"/>
            </a:pPr>
            <a:endParaRPr lang="en-US" sz="2800" b="0" i="0" u="none" strike="noStrike" dirty="0">
              <a:solidFill>
                <a:srgbClr val="272729"/>
              </a:solidFill>
              <a:effectLst/>
            </a:endParaRPr>
          </a:p>
          <a:p>
            <a:pPr rtl="0" fontAlgn="base">
              <a:buFont typeface="+mj-lt"/>
              <a:buAutoNum type="arabicPeriod" startAt="2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</a:rPr>
              <a:t> </a:t>
            </a:r>
            <a:r>
              <a:rPr lang="en-US" sz="2800" b="0" i="0" u="none" strike="noStrike" dirty="0" err="1">
                <a:solidFill>
                  <a:srgbClr val="272729"/>
                </a:solidFill>
                <a:effectLst/>
              </a:rPr>
              <a:t>Stopwords</a:t>
            </a:r>
            <a:r>
              <a:rPr lang="en-US" sz="2800" b="0" i="0" u="none" strike="noStrike" dirty="0">
                <a:solidFill>
                  <a:srgbClr val="272729"/>
                </a:solidFill>
                <a:effectLst/>
              </a:rPr>
              <a:t> removal </a:t>
            </a:r>
          </a:p>
          <a:p>
            <a:pPr rtl="0" fontAlgn="base">
              <a:buFont typeface="+mj-lt"/>
              <a:buAutoNum type="arabicPeriod" startAt="2"/>
            </a:pPr>
            <a:endParaRPr lang="en-US" sz="2800" dirty="0">
              <a:solidFill>
                <a:srgbClr val="272729"/>
              </a:solidFill>
            </a:endParaRPr>
          </a:p>
          <a:p>
            <a:pPr rtl="0" fontAlgn="base">
              <a:buFont typeface="+mj-lt"/>
              <a:buAutoNum type="arabicPeriod" startAt="2"/>
            </a:pPr>
            <a:endParaRPr lang="en-US" sz="2800" b="0" i="0" u="none" strike="noStrike" dirty="0">
              <a:solidFill>
                <a:srgbClr val="272729"/>
              </a:solidFill>
              <a:effectLst/>
            </a:endParaRPr>
          </a:p>
          <a:p>
            <a:pPr rtl="0" fontAlgn="base">
              <a:buFont typeface="+mj-lt"/>
              <a:buAutoNum type="arabicPeriod" startAt="2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</a:rPr>
              <a:t> POS tagging + NER → Keyword extraction</a:t>
            </a:r>
          </a:p>
          <a:p>
            <a:pPr rtl="0" fontAlgn="base"/>
            <a:endParaRPr lang="en-US" sz="22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</p:txBody>
      </p:sp>
    </p:spTree>
    <p:extLst>
      <p:ext uri="{BB962C8B-B14F-4D97-AF65-F5344CB8AC3E}">
        <p14:creationId xmlns:p14="http://schemas.microsoft.com/office/powerpoint/2010/main" val="1859748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AB905-2B39-F671-C053-FDDD7F7EB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86C32C15-27DE-0E8C-86CF-0B0625CE7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E1D5936D-1779-314D-0362-B71ACAD8C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59F2CDB-75EC-849D-8042-AACF2CEAF70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E5C1A38-401A-6A46-26D6-CC711CAFBE6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0A1D737-68D9-D113-670C-4EC4EFBA2F2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E3D8679-31F3-0810-D406-354ABC7FCDC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8694075-11C2-E431-43EB-897249590B1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18700F5-32C2-78D6-1504-4CEFFDF3369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7A2EE5C-CF1E-F12D-CF3B-748BA9C1589B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BC7457B-8DA4-BFA1-E7BF-76B147383DF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5F8285EB-17F0-529B-57BD-153903F25C98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033997E2-A424-1283-6CF1-916C68674F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D5D31640-035A-BEC8-80ED-01404F83BA1C}"/>
              </a:ext>
            </a:extLst>
          </p:cNvPr>
          <p:cNvSpPr txBox="1"/>
          <p:nvPr/>
        </p:nvSpPr>
        <p:spPr>
          <a:xfrm>
            <a:off x="3686313" y="280670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5 (2). Positive or Negative</a:t>
            </a:r>
            <a:br>
              <a:rPr lang="en-US" sz="2000" dirty="0">
                <a:solidFill>
                  <a:srgbClr val="141414"/>
                </a:solidFill>
                <a:latin typeface="Pretendard Regular"/>
              </a:rPr>
            </a:b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1146BC15-0AE8-23A0-66FE-98C052CCE3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164F61C7-6CB2-5B67-BC27-205CB67D528A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92845FE7-285F-446F-4674-914C3B9EEF96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F0A7FE-ECA9-3C64-8F66-9B216667FD88}"/>
              </a:ext>
            </a:extLst>
          </p:cNvPr>
          <p:cNvSpPr txBox="1"/>
          <p:nvPr/>
        </p:nvSpPr>
        <p:spPr>
          <a:xfrm>
            <a:off x="3327400" y="3934646"/>
            <a:ext cx="10882794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000" b="1" i="1" u="none" strike="noStrike" dirty="0">
                <a:solidFill>
                  <a:srgbClr val="272729"/>
                </a:solidFill>
                <a:effectLst/>
                <a:latin typeface="Inter Tight"/>
              </a:rPr>
              <a:t>Aspect-Based Sentiment Analysis </a:t>
            </a:r>
          </a:p>
          <a:p>
            <a:pPr rtl="0" fontAlgn="base"/>
            <a:endParaRPr lang="en-US" sz="3000" b="1" i="0" u="none" strike="noStrike" dirty="0">
              <a:solidFill>
                <a:srgbClr val="272729"/>
              </a:solidFill>
              <a:effectLst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 Input: User’s full text + Aspect (Keyword)</a:t>
            </a:r>
          </a:p>
          <a:p>
            <a:pPr rtl="0" fontAlgn="base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272729"/>
              </a:solidFill>
              <a:latin typeface="Albert Sans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 Output: Positive-Neutral-Negative</a:t>
            </a:r>
          </a:p>
          <a:p>
            <a:pPr rtl="0" fontAlgn="base"/>
            <a:r>
              <a:rPr lang="en-US" sz="2200" b="1" i="0" u="none" strike="noStrike" dirty="0">
                <a:solidFill>
                  <a:srgbClr val="272729"/>
                </a:solidFill>
                <a:effectLst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42473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48029-A3FF-AB32-676A-A2ADD1883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3CEC8A43-CE16-DC6C-8E68-038086B28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4E34FF81-B4D4-34E0-D76B-90DB49E59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BB2000A-D3C0-EB08-988C-ADCA0F137D4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C5748C9-FC4B-D13C-87C6-447570D33AE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C39A16D-DD36-F6D1-B74B-60D90DD757F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5CFBEAF-B6E2-E74D-4593-8D413EE2B0D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262870D-41C5-CD28-F08C-C30DBA55FFD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A7BC121-E471-A97D-0146-188C4916CFB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8EDE4C-1F77-5024-E658-3717883FCBD2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AD5F3F5-B703-BC73-B0A8-F5E64F8B416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3F82EB99-87B7-89A0-9F53-49D16F0D8F21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AA8DD2F3-15E4-7F51-885C-C8115886C3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02059342-35C9-9C08-AC83-E35FBF98A3CA}"/>
              </a:ext>
            </a:extLst>
          </p:cNvPr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5 (3). Connect user’s text with foods’ ingredients</a:t>
            </a:r>
            <a:br>
              <a:rPr lang="en-US" sz="2000" dirty="0">
                <a:solidFill>
                  <a:srgbClr val="141414"/>
                </a:solidFill>
                <a:latin typeface="Pretendard Regular"/>
              </a:rPr>
            </a:b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0E9A33FD-9988-E4D8-DAA8-CBE8831ECD1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DC938D15-3E95-7818-45C9-1D2A38194593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D72BCDB9-FC79-D159-9A90-4A0AEE99714D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116BFE-F6B8-F879-0AE0-369C7BCCFFAE}"/>
              </a:ext>
            </a:extLst>
          </p:cNvPr>
          <p:cNvSpPr txBox="1"/>
          <p:nvPr/>
        </p:nvSpPr>
        <p:spPr>
          <a:xfrm>
            <a:off x="3276600" y="3934646"/>
            <a:ext cx="10882794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b="1" i="1" u="none" strike="noStrike" dirty="0">
                <a:solidFill>
                  <a:srgbClr val="272729"/>
                </a:solidFill>
                <a:effectLst/>
                <a:latin typeface="Inter Tight"/>
              </a:rPr>
              <a:t>Embeddings and similarities </a:t>
            </a:r>
          </a:p>
          <a:p>
            <a:pPr rtl="0" fontAlgn="base"/>
            <a:endParaRPr lang="en-US" sz="3000" b="1" i="0" u="none" strike="noStrike" dirty="0">
              <a:solidFill>
                <a:srgbClr val="272729"/>
              </a:solidFill>
              <a:effectLst/>
            </a:endParaRPr>
          </a:p>
          <a:p>
            <a:pPr lvl="1" fontAlgn="base"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 Generate embeddings for each keyword → all-MiniLM-L6-v2 (BERT)</a:t>
            </a:r>
          </a:p>
          <a:p>
            <a:pPr rtl="0" fontAlgn="base">
              <a:buFont typeface="+mj-lt"/>
              <a:buAutoNum type="arabicPeriod"/>
            </a:pPr>
            <a:endParaRPr lang="en-US" sz="3000" dirty="0">
              <a:solidFill>
                <a:srgbClr val="272729"/>
              </a:solidFill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lvl="1" fontAlgn="base"/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2. Calculate similarity between keywords → User’s text and description</a:t>
            </a:r>
          </a:p>
          <a:p>
            <a:pPr rtl="0" fontAlgn="base"/>
            <a:r>
              <a:rPr lang="en-US" sz="2200" b="1" i="0" u="none" strike="noStrike" dirty="0">
                <a:solidFill>
                  <a:srgbClr val="272729"/>
                </a:solidFill>
                <a:effectLst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39555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24014-D72C-9888-57CF-4AB8D7BEC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2C989536-9E31-4228-0888-266E70883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3C7A9711-E266-E9FC-4F15-007E05F21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1DE0ABC-DC06-A796-E339-66E6CD9DBB8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23B012C-810A-B554-CFB7-BCEEDD3C3BB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2D9DDA5-4671-7078-1588-ACAF83986C0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C7E79E9-92C5-2A3C-7E45-A74F920FAAD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7F12640-A2DD-AEA8-9D18-96E4636E7C3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2E205D9-ACCB-5E23-D23F-A2FFB938448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C183B18-0B05-E294-487F-88BD143BCF8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96284311-9522-459E-1D39-223028B6BC5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31FE4D79-2EB8-F101-5E90-30322807B0C4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67F08969-2252-8462-63E7-680F07134A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584CE93B-05C5-4247-EAAB-4F1D7131BC19}"/>
              </a:ext>
            </a:extLst>
          </p:cNvPr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5 (4). Scores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5E5793C6-2CD3-E243-D282-03967E4A44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96A153DD-8093-7758-41C1-342D543AF8C2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46B7A9CB-A03A-4F36-6364-471DC52E9D28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7C88DC-D48C-9324-6E43-AF444DF900CE}"/>
              </a:ext>
            </a:extLst>
          </p:cNvPr>
          <p:cNvSpPr txBox="1"/>
          <p:nvPr/>
        </p:nvSpPr>
        <p:spPr>
          <a:xfrm>
            <a:off x="3276600" y="3934646"/>
            <a:ext cx="10882794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b="1" i="1" u="none" strike="noStrike" dirty="0">
                <a:solidFill>
                  <a:srgbClr val="272729"/>
                </a:solidFill>
                <a:effectLst/>
                <a:latin typeface="Inter Tight"/>
              </a:rPr>
              <a:t>Scoring</a:t>
            </a:r>
          </a:p>
          <a:p>
            <a:pPr rtl="0" fontAlgn="base"/>
            <a:endParaRPr lang="en-US" sz="3000" b="1" i="0" u="none" strike="noStrike" dirty="0">
              <a:solidFill>
                <a:srgbClr val="272729"/>
              </a:solidFill>
              <a:effectLst/>
            </a:endParaRPr>
          </a:p>
          <a:p>
            <a:pPr rtl="0" fontAlgn="base"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Similarity found → Positive add score. Negative minus score</a:t>
            </a:r>
          </a:p>
          <a:p>
            <a:pPr rtl="0" fontAlgn="base">
              <a:buFont typeface="+mj-lt"/>
              <a:buAutoNum type="arabicPeriod"/>
            </a:pPr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Draw → User’s feedbacks</a:t>
            </a:r>
          </a:p>
          <a:p>
            <a:pPr rtl="0" fontAlgn="base">
              <a:buFont typeface="+mj-lt"/>
              <a:buAutoNum type="arabicPeriod"/>
            </a:pPr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Multiply fridge’s photos score (Optional)</a:t>
            </a:r>
          </a:p>
          <a:p>
            <a:pPr rtl="0" fontAlgn="base">
              <a:buFont typeface="+mj-lt"/>
              <a:buAutoNum type="arabicPeriod"/>
            </a:pPr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Show top 5 foods</a:t>
            </a:r>
          </a:p>
          <a:p>
            <a:pPr rtl="0" fontAlgn="base"/>
            <a:r>
              <a:rPr lang="en-US" sz="2200" b="1" i="0" u="none" strike="noStrike" dirty="0">
                <a:solidFill>
                  <a:srgbClr val="272729"/>
                </a:solidFill>
                <a:effectLst/>
              </a:rPr>
              <a:t>	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24DBF2C-2356-A96F-AC26-F52DAD6BA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483" y="6338148"/>
            <a:ext cx="7950200" cy="250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417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9DE2B-8A4D-9D7C-AE4D-D87F66F36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D9CAFAC4-63DB-E650-0D71-254A52CEB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630EC51B-588C-5B1D-5A29-243E2536A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C8ED02A-68A6-DCD4-0850-84BD634CEDB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06B9E07-CF47-9AA4-0D0B-47BCCABF321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7730A1B-8886-71E7-BE61-45BBCB19B0D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490FDBA-71A0-C5A2-747D-24CBCF33061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C435F1C-6B79-954B-4AEE-9241B41A30D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083878A-5225-5BAD-9284-BCE0CA8F87F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FA76C70-23FB-4058-5384-4A956143167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A008DAA-C422-595E-0AE7-7FE3C80FD92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2DE4F95A-1D09-629F-F5FA-D2EC4FEF9716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F5052105-223B-EDCB-02CB-BFAB324797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00EDF5AC-6033-D470-B270-203355A8FA2A}"/>
              </a:ext>
            </a:extLst>
          </p:cNvPr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5 (5). Example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C4C81AD5-A051-80D0-C525-DD782144CE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5A4BE200-A2F7-2013-F73E-0CA9C455B06D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FD68C991-6E71-B60D-CDC0-D3FEABDD005D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B1523A-E8C5-8F34-74A0-A14CBFBC5131}"/>
              </a:ext>
            </a:extLst>
          </p:cNvPr>
          <p:cNvSpPr txBox="1"/>
          <p:nvPr/>
        </p:nvSpPr>
        <p:spPr>
          <a:xfrm>
            <a:off x="3276600" y="3934646"/>
            <a:ext cx="1088279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b="1" i="1" u="none" strike="noStrike" dirty="0">
                <a:solidFill>
                  <a:srgbClr val="272729"/>
                </a:solidFill>
                <a:effectLst/>
                <a:latin typeface="Inter Tight"/>
              </a:rPr>
              <a:t>input</a:t>
            </a:r>
          </a:p>
          <a:p>
            <a:pPr rtl="0" fontAlgn="base"/>
            <a:endParaRPr lang="en-US" sz="3000" b="1" i="0" u="none" strike="noStrike" dirty="0">
              <a:solidFill>
                <a:srgbClr val="272729"/>
              </a:solidFill>
              <a:effectLst/>
            </a:endParaRPr>
          </a:p>
          <a:p>
            <a:pPr rtl="0" fontAlgn="base"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Allergies: peanuts</a:t>
            </a:r>
          </a:p>
          <a:p>
            <a:pPr rtl="0" fontAlgn="base">
              <a:buFont typeface="+mj-lt"/>
              <a:buAutoNum type="arabicPeriod"/>
            </a:pPr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User’s text: I will like to eat a dish with chicken but I don’t want anything spicy at all.</a:t>
            </a:r>
          </a:p>
          <a:p>
            <a:pPr rtl="0" fontAlgn="base"/>
            <a:r>
              <a:rPr lang="en-US" sz="3000" b="1" i="0" u="none" strike="noStrike" dirty="0">
                <a:solidFill>
                  <a:srgbClr val="272729"/>
                </a:solidFill>
                <a:effectLst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60708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BC95C-567A-123D-A6E5-68B0DF563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BEDEE1BC-7DCC-3887-54FA-E64E076F8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6311140D-3560-4960-31F6-448149E1F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85F1B40-77F2-CCF3-84D5-BBCE2FB1E4A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D63C045-2DC5-AA8E-B12B-1AB568363B6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0264340-675F-54DA-4FF7-FA4E9D67871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C786BE3-54BD-80E2-FBE5-F72FCAE23A7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24976C0-40BD-49F6-B199-3B125983CF9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B82E19B-B928-06B6-35B9-D330AFD7BA3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ADA4E60-2744-7A5D-31F3-B129138DDE3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DCFA0ED-F936-ADDD-E127-78A5C33A6DF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96358CD0-4BC4-B32A-464F-7C17A11BC127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E187FBD3-24F1-BB74-C481-6601534B77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80A65291-51C8-3B33-6394-3D4B9A93AC0E}"/>
              </a:ext>
            </a:extLst>
          </p:cNvPr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5 (5). Example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BA928660-D7E5-25DE-936C-E8981FF0D3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F261165C-7376-C2FA-4AD8-DAB3596E347B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4B664A45-349F-57BF-AB4A-2939F3732F30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6834A2-A0E2-6206-79FE-9883DD0834C1}"/>
              </a:ext>
            </a:extLst>
          </p:cNvPr>
          <p:cNvSpPr txBox="1"/>
          <p:nvPr/>
        </p:nvSpPr>
        <p:spPr>
          <a:xfrm>
            <a:off x="2667000" y="3386887"/>
            <a:ext cx="13576300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000" b="1" i="1" dirty="0">
                <a:solidFill>
                  <a:srgbClr val="272729"/>
                </a:solidFill>
                <a:latin typeface="Inter Tight"/>
              </a:rPr>
              <a:t>Process</a:t>
            </a:r>
          </a:p>
          <a:p>
            <a:pPr rtl="0" fontAlgn="base"/>
            <a:r>
              <a:rPr lang="en-US" sz="3000" b="1" i="1" dirty="0">
                <a:solidFill>
                  <a:srgbClr val="272729"/>
                </a:solidFill>
                <a:latin typeface="Inter Tight"/>
              </a:rPr>
              <a:t>	</a:t>
            </a:r>
          </a:p>
          <a:p>
            <a:pPr marL="457200" indent="-457200" rtl="0" fontAlgn="base">
              <a:buAutoNum type="arabicPeriod"/>
            </a:pPr>
            <a:r>
              <a:rPr lang="en-US" sz="30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Eliminate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 any peanut allergic food</a:t>
            </a:r>
          </a:p>
          <a:p>
            <a:pPr marL="457200" indent="-457200" rtl="0" fontAlgn="base">
              <a:buAutoNum type="arabicPeriod"/>
            </a:pPr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/>
            <a:r>
              <a:rPr lang="en-US" sz="30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2.Tokenize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 → "I","will","like","to","eat","a","dish","with","chicken","but","I","don’t","want","anything","spicy","at","all”</a:t>
            </a:r>
          </a:p>
          <a:p>
            <a:pPr rtl="0" fontAlgn="base"/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/>
            <a:r>
              <a:rPr lang="en-US" sz="3000" b="1" dirty="0">
                <a:solidFill>
                  <a:srgbClr val="272729"/>
                </a:solidFill>
                <a:latin typeface="Albert Sans"/>
              </a:rPr>
              <a:t>3. </a:t>
            </a:r>
            <a:r>
              <a:rPr lang="en-US" sz="30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Lemmatize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 and </a:t>
            </a:r>
            <a:r>
              <a:rPr lang="en-US" sz="30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remove </a:t>
            </a:r>
            <a:r>
              <a:rPr lang="en-US" sz="3000" b="1" i="0" u="none" strike="noStrike" dirty="0" err="1">
                <a:solidFill>
                  <a:srgbClr val="272729"/>
                </a:solidFill>
                <a:effectLst/>
                <a:latin typeface="Albert Sans"/>
              </a:rPr>
              <a:t>stopwords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 → ['like', 'eat', 'dish', 'chicken', 'want', 'anything', 'spicy’]</a:t>
            </a:r>
          </a:p>
          <a:p>
            <a:pPr rtl="0" fontAlgn="base"/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/>
            <a:r>
              <a:rPr lang="en-US" sz="30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4. POS tagging 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+ </a:t>
            </a:r>
            <a:r>
              <a:rPr lang="en-US" sz="30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NER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 → ['chicken', 'anything', 'spicy']</a:t>
            </a:r>
          </a:p>
          <a:p>
            <a:r>
              <a:rPr lang="en-US" sz="30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ABSA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 → {'chicken': 'positive', 'anything': neutral, 'spicy': 'negative'}</a:t>
            </a:r>
            <a:endParaRPr lang="en-US" sz="3000" b="1" i="0" u="none" strike="noStrike" dirty="0">
              <a:solidFill>
                <a:srgbClr val="27272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56402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FCEDA-245E-696D-2D64-803A31951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C776EB5C-3167-3554-DD62-15CBCBF53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8EEFAC79-A0A3-EA80-2DE0-1C3B9BEBD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063" y="78105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216E52B-A4E8-A358-F1B1-94DB213CEFC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7E94997-DE85-F412-34EB-B5C5841CCF1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4E01A1B-7754-090B-1AC6-93A58A8AC65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43C4F14-6BFA-1039-03D9-E45EA60A642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FDE834E-C235-0931-1040-1DC08CF07B0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14EB402-DC73-AD1A-823B-1057B63EED4B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BCCFD99-7066-EEEA-3A33-E8CB135292E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968C908-A387-2028-CDD2-340D6F8A949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39E85952-3879-4545-5957-7C3D50525A7D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95C8907D-E05C-D691-059E-2ED4D73B23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1BC0AED2-A3F0-AD9F-B69E-DD8EF28087C8}"/>
              </a:ext>
            </a:extLst>
          </p:cNvPr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5 (5). Example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CA2DF314-7A2F-3C3A-7405-2EB1343A33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77920D4C-8676-B681-92DB-8760F073FA17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BB0CA83A-EE8F-E687-4F3A-F61A3B950182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D1F384-9D2A-C398-AABF-C4BAFF6A5516}"/>
              </a:ext>
            </a:extLst>
          </p:cNvPr>
          <p:cNvSpPr txBox="1"/>
          <p:nvPr/>
        </p:nvSpPr>
        <p:spPr>
          <a:xfrm>
            <a:off x="2593656" y="4006215"/>
            <a:ext cx="1320799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000" b="1" i="1" dirty="0">
                <a:solidFill>
                  <a:srgbClr val="272729"/>
                </a:solidFill>
                <a:latin typeface="Inter Tight"/>
              </a:rPr>
              <a:t>Process</a:t>
            </a:r>
          </a:p>
          <a:p>
            <a:pPr rtl="0" fontAlgn="base"/>
            <a:r>
              <a:rPr lang="en-US" sz="3000" b="1" i="1" dirty="0">
                <a:solidFill>
                  <a:srgbClr val="272729"/>
                </a:solidFill>
                <a:latin typeface="Inter Tight"/>
              </a:rPr>
              <a:t>	</a:t>
            </a:r>
          </a:p>
          <a:p>
            <a:pPr rtl="0" fontAlgn="base"/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5. Get dishes </a:t>
            </a:r>
            <a:r>
              <a:rPr lang="en-US" sz="30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keywords’ embeddings 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and </a:t>
            </a:r>
            <a:r>
              <a:rPr lang="en-US" sz="30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user’s text keywords’ embeddings 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→ “Chicken”: [-4.19756360e-02 -  1.32821249e-02…]</a:t>
            </a:r>
          </a:p>
          <a:p>
            <a:pPr rtl="0" fontAlgn="base"/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/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6. Calculate </a:t>
            </a:r>
            <a:r>
              <a:rPr lang="en-US" sz="30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similarities →</a:t>
            </a:r>
          </a:p>
          <a:p>
            <a:pPr rtl="0" fontAlgn="base"/>
            <a:endParaRPr lang="en-US" sz="3000" b="1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/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/>
            <a:r>
              <a:rPr lang="en-US" sz="3000" b="0" dirty="0">
                <a:effectLst/>
              </a:rPr>
              <a:t>7. 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Threshold pass → Positive: Add (+1)   Negative: Minus (-100)</a:t>
            </a:r>
          </a:p>
          <a:p>
            <a:pPr rtl="0" fontAlgn="base"/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/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8. Fridge photos?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7A93F232-DF2D-6FDC-1E66-D13AF9E55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050" y="6196674"/>
            <a:ext cx="1320982" cy="114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393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640DD-5C7B-CB52-C6C9-B89864DAD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140C3FCB-47B9-86D5-55C8-78D61D28A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7162938B-2800-5CE0-5EF7-B4C71E81A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063" y="78105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28FB9C4-1A86-1C77-3291-941C0D334FA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1ADC957-EDA2-A4FC-8EFC-7DAD7FD24E1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1166967-BDB0-54AF-216E-CD32702DAD9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473A228-0830-39CF-9EBF-7ED99AAD2F5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8C25D88-38BB-BE2E-0DA5-D97D7114A6A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F3F0873-2525-FDF5-DB7F-E4228A7D8D1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DD7A4A5-A17E-A7E4-8593-598A8304F8F2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2C9AE35-2D33-304A-6583-E536E5526B36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72312856-3835-5891-FD0B-D9900D009D5B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D1412E43-CD2E-0F65-739B-F9D258BA2F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E6C6F3A6-3011-D7A4-FE07-809E1222A586}"/>
              </a:ext>
            </a:extLst>
          </p:cNvPr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6. Fridge photos (multiple)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7DED6FDA-3F5A-0292-F4A3-B76CA33E091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19B1CBBD-20D6-BFBB-FB18-688B5ADC158A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EB8B00E7-DEF5-76F6-D3BD-0333C7D64F34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F488E8-5B4D-3DA0-72D0-295574E64630}"/>
              </a:ext>
            </a:extLst>
          </p:cNvPr>
          <p:cNvSpPr txBox="1"/>
          <p:nvPr/>
        </p:nvSpPr>
        <p:spPr>
          <a:xfrm>
            <a:off x="2566931" y="3339147"/>
            <a:ext cx="13207999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000" b="1" i="1" dirty="0">
                <a:solidFill>
                  <a:srgbClr val="272729"/>
                </a:solidFill>
                <a:latin typeface="Inter Tight"/>
              </a:rPr>
              <a:t>Process</a:t>
            </a:r>
          </a:p>
          <a:p>
            <a:pPr rtl="0" fontAlgn="base"/>
            <a:endParaRPr lang="en-US" sz="3000" b="1" i="1" dirty="0">
              <a:solidFill>
                <a:srgbClr val="272729"/>
              </a:solidFill>
              <a:latin typeface="Inter Tight"/>
            </a:endParaRPr>
          </a:p>
          <a:p>
            <a:pPr rtl="0" fontAlgn="base">
              <a:buFont typeface="+mj-lt"/>
              <a:buAutoNum type="arabicPeriod"/>
            </a:pPr>
            <a:r>
              <a:rPr lang="en-US" sz="30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YOLO 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or </a:t>
            </a:r>
            <a:r>
              <a:rPr lang="en-US" sz="3000" b="1" i="0" u="none" strike="noStrike" dirty="0" err="1">
                <a:solidFill>
                  <a:srgbClr val="272729"/>
                </a:solidFill>
                <a:effectLst/>
                <a:latin typeface="Albert Sans"/>
              </a:rPr>
              <a:t>ResNext</a:t>
            </a:r>
            <a:endParaRPr lang="en-US" sz="3000" b="1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Analyze bounding boxes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Same dataset (30 classes)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Bigger food dataset (</a:t>
            </a:r>
            <a:r>
              <a:rPr lang="en-US" sz="30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Resnet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)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Scoring</a:t>
            </a:r>
          </a:p>
          <a:p>
            <a:pPr rtl="0" fontAlgn="base">
              <a:buFont typeface="+mj-lt"/>
              <a:buAutoNum type="arabicPeriod"/>
            </a:pPr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Set of recorded ingredients for food </a:t>
            </a:r>
            <a:r>
              <a:rPr lang="en-US" sz="3000" b="0" i="0" u="none" strike="noStrike" dirty="0" err="1">
                <a:solidFill>
                  <a:srgbClr val="272729"/>
                </a:solidFill>
                <a:effectLst/>
                <a:latin typeface="Albert Sans"/>
              </a:rPr>
              <a:t>i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.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Set of expected ingredients for food </a:t>
            </a:r>
            <a:r>
              <a:rPr lang="en-US" sz="3000" b="0" i="0" u="none" strike="noStrike" dirty="0" err="1">
                <a:solidFill>
                  <a:srgbClr val="272729"/>
                </a:solidFill>
                <a:effectLst/>
                <a:latin typeface="Albert Sans"/>
              </a:rPr>
              <a:t>i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.</a:t>
            </a:r>
          </a:p>
          <a:p>
            <a:pPr rtl="0" fontAlgn="base"/>
            <a:endParaRPr lang="en-US" sz="2500" b="1" i="1" dirty="0">
              <a:solidFill>
                <a:srgbClr val="272729"/>
              </a:solidFill>
              <a:latin typeface="Inter Tight"/>
            </a:endParaRPr>
          </a:p>
          <a:p>
            <a:pPr rtl="0" fontAlgn="base"/>
            <a:r>
              <a:rPr lang="en-US" sz="2500" b="1" i="1" dirty="0">
                <a:solidFill>
                  <a:srgbClr val="272729"/>
                </a:solidFill>
                <a:latin typeface="Inter Tight"/>
              </a:rPr>
              <a:t>	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0AC82393-BB98-BABB-4D0A-D6D9FA646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214" y="6779623"/>
            <a:ext cx="1922827" cy="102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1620DFF3-8763-EDBA-0476-49A01BBFB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931" y="2456089"/>
            <a:ext cx="4208606" cy="651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>
            <a:extLst>
              <a:ext uri="{FF2B5EF4-FFF2-40B4-BE49-F238E27FC236}">
                <a16:creationId xmlns:a16="http://schemas.microsoft.com/office/drawing/2014/main" id="{91FDBE42-75BE-4FDB-6EC4-16F72F2CD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9571" y="4797334"/>
            <a:ext cx="1755622" cy="117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186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787400"/>
            <a:ext cx="16696480" cy="87228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>
                <a:solidFill>
                  <a:srgbClr val="141414"/>
                </a:solidFill>
                <a:latin typeface="Poppins Bold"/>
              </a:rPr>
              <a:t>Core Objective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85300" y="17526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4420"/>
              </a:lnSpc>
            </a:pPr>
            <a:r>
              <a:rPr lang="en-US" sz="2000" b="0" i="0" u="none" strike="noStrike" dirty="0">
                <a:solidFill>
                  <a:srgbClr val="141414"/>
                </a:solidFill>
                <a:latin typeface="Pretendard Regular"/>
              </a:rPr>
              <a:t>Core goals of the project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65500" y="3619500"/>
            <a:ext cx="4635500" cy="4635500"/>
          </a:xfrm>
          <a:prstGeom prst="rect">
            <a:avLst/>
          </a:prstGeom>
          <a:effectLst>
            <a:outerShdw blurRad="1334717" dist="819268" dir="2700000">
              <a:srgbClr val="141414">
                <a:alpha val="22000"/>
              </a:srgbClr>
            </a:outerShdw>
          </a:effectLst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97600" y="6400800"/>
            <a:ext cx="2286000" cy="2286000"/>
          </a:xfrm>
          <a:prstGeom prst="rect">
            <a:avLst/>
          </a:prstGeom>
          <a:effectLst>
            <a:outerShdw blurRad="325177" dist="404382" dir="2700000">
              <a:srgbClr val="141414">
                <a:alpha val="22000"/>
              </a:srgbClr>
            </a:outerShdw>
          </a:effectLst>
        </p:spPr>
      </p:pic>
      <p:sp>
        <p:nvSpPr>
          <p:cNvPr id="19" name="TextBox 19"/>
          <p:cNvSpPr txBox="1"/>
          <p:nvPr/>
        </p:nvSpPr>
        <p:spPr>
          <a:xfrm>
            <a:off x="3848100" y="5486400"/>
            <a:ext cx="3657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4800" b="0" i="0" u="none" strike="noStrike" spc="-300" dirty="0">
                <a:solidFill>
                  <a:srgbClr val="FFFFFF"/>
                </a:solidFill>
                <a:latin typeface="Poppins Bold"/>
              </a:rPr>
              <a:t>User preference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78600" y="7213600"/>
            <a:ext cx="15367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000" b="0" i="0" u="none" strike="noStrike" spc="-100" dirty="0">
                <a:solidFill>
                  <a:srgbClr val="FFFFFF"/>
                </a:solidFill>
                <a:latin typeface="Poppins Bold"/>
              </a:rPr>
              <a:t>AI 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85300" y="4451350"/>
            <a:ext cx="7099300" cy="1282700"/>
          </a:xfrm>
          <a:prstGeom prst="rect">
            <a:avLst/>
          </a:prstGeom>
          <a:effectLst>
            <a:outerShdw blurRad="136095" dist="455403" dir="2700000">
              <a:srgbClr val="141414">
                <a:alpha val="7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8788400" y="5048250"/>
            <a:ext cx="1282700" cy="101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10871200" y="4279900"/>
            <a:ext cx="787400" cy="25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9740900" y="4991100"/>
            <a:ext cx="1536700" cy="2476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000" b="0" i="0" u="none" strike="noStrike" spc="-100" dirty="0">
                <a:solidFill>
                  <a:srgbClr val="141414"/>
                </a:solidFill>
                <a:latin typeface="Poppins Bold"/>
              </a:rPr>
              <a:t>Food recommend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85300" y="6216650"/>
            <a:ext cx="7099300" cy="1282700"/>
          </a:xfrm>
          <a:prstGeom prst="rect">
            <a:avLst/>
          </a:prstGeom>
          <a:effectLst>
            <a:outerShdw blurRad="136095" dist="455403" dir="2700000">
              <a:srgbClr val="141414">
                <a:alpha val="7000"/>
              </a:srgbClr>
            </a:outerShdw>
          </a:effectLst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8788400" y="6813550"/>
            <a:ext cx="1282700" cy="101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10871200" y="6045200"/>
            <a:ext cx="787400" cy="25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>
            <a:alphaModFix amt="20000"/>
          </a:blip>
          <a:stretch>
            <a:fillRect/>
          </a:stretch>
        </p:blipFill>
        <p:spPr>
          <a:xfrm>
            <a:off x="8318500" y="5765800"/>
            <a:ext cx="812800" cy="5715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740900" y="6769100"/>
            <a:ext cx="150728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000" b="0" i="0" u="none" strike="noStrike" spc="-100" dirty="0">
                <a:solidFill>
                  <a:srgbClr val="141414"/>
                </a:solidFill>
                <a:latin typeface="Poppins Bold"/>
              </a:rPr>
              <a:t>Workout recommend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10871200" y="7810500"/>
            <a:ext cx="787400" cy="254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9740900" y="7632700"/>
            <a:ext cx="139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endParaRPr lang="en-US" sz="2000" b="0" i="0" u="none" strike="noStrike" spc="-100" dirty="0">
              <a:solidFill>
                <a:srgbClr val="141414"/>
              </a:solidFill>
              <a:latin typeface="Poppins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1531600" y="4616450"/>
            <a:ext cx="46482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1600" dirty="0">
                <a:solidFill>
                  <a:srgbClr val="777777"/>
                </a:solidFill>
                <a:latin typeface="Pretendard Regular"/>
              </a:rPr>
              <a:t>Give preferred foods. </a:t>
            </a:r>
          </a:p>
          <a:p>
            <a:pPr algn="just">
              <a:lnSpc>
                <a:spcPct val="132800"/>
              </a:lnSpc>
            </a:pPr>
            <a:r>
              <a:rPr lang="en-US" sz="1600" b="0" i="0" u="none" strike="noStrike" dirty="0">
                <a:solidFill>
                  <a:srgbClr val="777777"/>
                </a:solidFill>
                <a:latin typeface="Pretendard Regular"/>
              </a:rPr>
              <a:t>And Maximize the preferred foods according to resources 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531600" y="6369050"/>
            <a:ext cx="46482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1600" dirty="0">
                <a:solidFill>
                  <a:srgbClr val="777777"/>
                </a:solidFill>
                <a:latin typeface="Pretendard Regular"/>
              </a:rPr>
              <a:t>Make Workout program dynamical based on users meal.</a:t>
            </a:r>
            <a:endParaRPr lang="en-US" sz="1600" b="0" i="0" u="none" strike="noStrike" dirty="0">
              <a:solidFill>
                <a:srgbClr val="777777"/>
              </a:solidFill>
              <a:latin typeface="Pretendard Regular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1531600" y="7353300"/>
            <a:ext cx="46482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endParaRPr lang="en-US" sz="1600" b="0" i="0" u="none" strike="noStrike" dirty="0">
              <a:solidFill>
                <a:srgbClr val="777777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83D5F-743A-B6E4-274F-AB9515DF6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60BF0262-080C-863B-38C0-FC79F8476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CAC9CEC0-5EA0-B385-0933-4E4F0A371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78105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E4314D1-3B88-8DFE-3940-F7A666A087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32FA3B6-628C-ACF1-9C7B-9546970585F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EFA9C49-C56D-F286-F805-4E05D4D0A6C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4A8C4D3-622C-DFE4-558D-0CC5C34707D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AA12FB6-4A31-173C-BDDC-15E9E59B7D5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7369A0A-31DF-6A65-8299-B332C6A6729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36DFB5E-7EBB-448B-8806-79694B561438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61D8781-A661-3559-08B3-9EA7E94674C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2ECF49CB-708A-B4EB-A328-9D7C8440D956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113DD97C-FE87-BEAE-07DA-7D25E9B5C9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8868A6FA-4032-F41E-B7D7-E514EEEEC237}"/>
              </a:ext>
            </a:extLst>
          </p:cNvPr>
          <p:cNvSpPr txBox="1"/>
          <p:nvPr/>
        </p:nvSpPr>
        <p:spPr>
          <a:xfrm>
            <a:off x="3686313" y="2806699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7. Output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1917586A-A0AE-A29B-4641-CC46EF9E3E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2502EB2C-69C5-50A4-21EF-B15F79F9BED7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B542397F-F45A-8252-C4EC-0D17A0A7E3A9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4DF7BD-FE7D-4C5D-0921-7F472A83DAE2}"/>
              </a:ext>
            </a:extLst>
          </p:cNvPr>
          <p:cNvSpPr txBox="1"/>
          <p:nvPr/>
        </p:nvSpPr>
        <p:spPr>
          <a:xfrm>
            <a:off x="2593656" y="4006215"/>
            <a:ext cx="1320799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2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User’s text.       =&gt;       Top 5 most preferred</a:t>
            </a:r>
          </a:p>
          <a:p>
            <a:pPr rtl="0"/>
            <a:endParaRPr lang="en-US" sz="3200" b="1" dirty="0">
              <a:effectLst/>
            </a:endParaRPr>
          </a:p>
          <a:p>
            <a:br>
              <a:rPr lang="en-US" sz="3200" b="1" dirty="0">
                <a:effectLst/>
              </a:rPr>
            </a:br>
            <a:r>
              <a:rPr lang="en-US" sz="32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User’s text + Fridge Images      =&gt;      Top 2 most preferred + 3 (most preferred + fridge score)</a:t>
            </a:r>
            <a:endParaRPr lang="en-US" sz="3200" b="1" i="1" dirty="0">
              <a:solidFill>
                <a:srgbClr val="272729"/>
              </a:solidFill>
              <a:latin typeface="Inter T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F19497-2614-E035-5D67-0CDFA6384F51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</a:t>
            </a:r>
            <a:endParaRPr lang="en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EDCE46-4DDE-2098-BF65-20C0F0C5FDEA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 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60366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787EB-5314-23FC-73ED-977A3F185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A61C8AC2-E037-1FC9-84CF-F24B2AF89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7A04CEDE-F3DE-F33E-B15E-25769EFC2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78105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3B6BD6B-7CD8-EDCE-4813-339F29A374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D86BB37-072B-B414-C05C-E974575701F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79AF138-60D3-0EFF-30D2-8CED0991AF9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FE4C67C-82B1-E299-532B-1C96E31CE5B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D064B92-FA52-9BB1-89D7-229E61EA2E0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B00AF3F-76AF-DB08-44DF-FF4999A60A6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F7FD628-FB33-52D4-05E6-527496ED51F0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E7484E3-06E3-73EE-801A-6FBEBF2F5B6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E64EFF55-EBF3-6AED-6D79-BFA7587FF2A3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9AB7AF45-2286-90FC-5B41-1184D5088D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A6B81AB3-6EB9-3A64-286D-C04B6CBB772B}"/>
              </a:ext>
            </a:extLst>
          </p:cNvPr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8. Technical explanation</a:t>
            </a:r>
          </a:p>
          <a:p>
            <a:pPr>
              <a:lnSpc>
                <a:spcPct val="144420"/>
              </a:lnSpc>
            </a:pPr>
            <a:r>
              <a:rPr lang="en-US" sz="3300" b="1" i="0" u="none" strike="noStrike" dirty="0">
                <a:solidFill>
                  <a:srgbClr val="272729"/>
                </a:solidFill>
                <a:effectLst/>
                <a:latin typeface="Inter Tight"/>
              </a:rPr>
              <a:t>Aspect-Based Sentiment Analysis</a:t>
            </a:r>
            <a:endParaRPr lang="en-US" sz="33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16B62EA0-4E8B-FC1C-D07B-C2EBCD9144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4CC37048-B13F-F319-CDA7-484667265348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5F82B082-99DC-3139-B5CE-3825EB614FDA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3A7A42-41F8-029A-4D6C-A10EACC77727}"/>
              </a:ext>
            </a:extLst>
          </p:cNvPr>
          <p:cNvSpPr txBox="1"/>
          <p:nvPr/>
        </p:nvSpPr>
        <p:spPr>
          <a:xfrm>
            <a:off x="3739969" y="4441835"/>
            <a:ext cx="13207999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31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Input Construction with Aspect Embedding</a:t>
            </a:r>
          </a:p>
          <a:p>
            <a:pPr rtl="0" fontAlgn="base">
              <a:buFont typeface="+mj-lt"/>
              <a:buAutoNum type="arabicPeriod"/>
            </a:pPr>
            <a:endParaRPr lang="en-US" sz="31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31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Embedding</a:t>
            </a:r>
          </a:p>
          <a:p>
            <a:pPr rtl="0" fontAlgn="base">
              <a:buFont typeface="+mj-lt"/>
              <a:buAutoNum type="arabicPeriod"/>
            </a:pPr>
            <a:endParaRPr lang="en-US" sz="31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31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Aspect-Aware Attention [SEP]</a:t>
            </a:r>
          </a:p>
          <a:p>
            <a:pPr rtl="0" fontAlgn="base">
              <a:buFont typeface="+mj-lt"/>
              <a:buAutoNum type="arabicPeriod"/>
            </a:pPr>
            <a:endParaRPr lang="en-US" sz="31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31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Trained for Sentiment Classification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90FACE-E39C-6584-7870-6425188F0D0F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</a:t>
            </a:r>
            <a:endParaRPr lang="en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C91B3F-2976-8CA4-0803-5337CC68734C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 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68589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6A04E-5DB8-8FFB-8514-2379FF25B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F02A3242-1F26-F9AF-3746-A5428B518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48BFB457-02B6-C0D5-E2F3-887F4CF5B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78105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E94228C-95A1-73DA-D21A-8E0FBC999D0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AE9DD0C-0D8E-209B-DB67-4144492391A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AB7DCEE-4328-D1C7-FAB9-85DB1A199E9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1534CA4-1F2D-A813-1860-55316A68E40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507474D-97AD-6DDF-F9E4-01D902240DC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DA687D1-319E-16CD-2ABA-0B088BC0235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8EA071F-2180-FC85-A5CF-7A16A515DA02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9B3CC3D-BB8B-3478-3815-30506DED8F0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592DEDB2-C586-BC06-0303-ED5B6A61D3C9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609C841B-C7B8-84D6-622D-9D230E2DD0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40EEDEB9-0C63-5002-07DA-7D983A158233}"/>
              </a:ext>
            </a:extLst>
          </p:cNvPr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8. Technical explanation</a:t>
            </a:r>
          </a:p>
          <a:p>
            <a:pPr>
              <a:lnSpc>
                <a:spcPct val="144420"/>
              </a:lnSpc>
            </a:pPr>
            <a:r>
              <a:rPr lang="en-US" sz="3300" b="1" dirty="0">
                <a:solidFill>
                  <a:srgbClr val="272729"/>
                </a:solidFill>
                <a:latin typeface="Inter Tight"/>
              </a:rPr>
              <a:t>YOLO</a:t>
            </a:r>
            <a:endParaRPr lang="en-US" sz="33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89C8FDB5-02BE-3755-0122-90529425F23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5299A17E-2C64-516A-9AAC-02820EAE69C5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FABE1D8A-63C7-BC90-4836-B2C195484FA0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5BBA9C-7F34-41E9-F63D-BE890D6E5B93}"/>
              </a:ext>
            </a:extLst>
          </p:cNvPr>
          <p:cNvSpPr txBox="1"/>
          <p:nvPr/>
        </p:nvSpPr>
        <p:spPr>
          <a:xfrm>
            <a:off x="3108234" y="4434018"/>
            <a:ext cx="1166513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Input Image Division and Grid Formation</a:t>
            </a:r>
          </a:p>
          <a:p>
            <a:pPr rtl="0" fontAlgn="base">
              <a:buFont typeface="+mj-lt"/>
              <a:buAutoNum type="arabicPeriod"/>
            </a:pPr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Bounding Box Predictions and Confidence Scores</a:t>
            </a:r>
          </a:p>
          <a:p>
            <a:pPr rtl="0" fontAlgn="base">
              <a:buFont typeface="+mj-lt"/>
              <a:buAutoNum type="arabicPeriod"/>
            </a:pPr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Class Probabilities</a:t>
            </a:r>
          </a:p>
          <a:p>
            <a:pPr rtl="0" fontAlgn="base">
              <a:buFont typeface="+mj-lt"/>
              <a:buAutoNum type="arabicPeriod"/>
            </a:pPr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Single Forward Pass with </a:t>
            </a:r>
          </a:p>
          <a:p>
            <a:pPr rtl="0" fontAlgn="base"/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Convolutional Neural Network</a:t>
            </a:r>
          </a:p>
          <a:p>
            <a:pPr rtl="0" fontAlgn="base">
              <a:buFont typeface="+mj-lt"/>
              <a:buAutoNum type="arabicPeriod"/>
            </a:pPr>
            <a:endParaRPr lang="en-US" sz="30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Non-Max Suppression → Confidence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F2EDED-B425-523D-0F25-8203BA771B55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</a:t>
            </a:r>
            <a:endParaRPr lang="en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632604-56EA-5786-FBCE-2DDDF1D25464}"/>
              </a:ext>
            </a:extLst>
          </p:cNvPr>
          <p:cNvSpPr txBox="1"/>
          <p:nvPr/>
        </p:nvSpPr>
        <p:spPr>
          <a:xfrm>
            <a:off x="3652158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 </a:t>
            </a:r>
            <a:endParaRPr lang="en-KR" dirty="0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55B9A831-3A4A-9D89-299D-52F47BD44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073" y="6206863"/>
            <a:ext cx="6470650" cy="289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76B44FB8-737E-ECA8-5250-6091556B7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318" y="917933"/>
            <a:ext cx="6465638" cy="431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424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D8768-A789-F8F0-2802-AFF91B5D0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040EF29D-1DC9-2D61-EBFF-B5A4177E1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EA167A11-0D2C-F208-F60E-D6EA7B741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78105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68217B5-CC00-8C4C-F7C0-1816C8C8A3D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7D18D1B-96CC-801B-F10A-7D237F474B1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A42641B-B175-6A75-FEA4-E9FA1B47AF7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EAE5AA6-B8E2-7ED7-9943-E0A471D242F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C908A29-6D3F-0B86-A1CA-98470A28DB8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B247D0B-8B1B-8902-E717-67A70F1FC6C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2A5895C-42D7-2707-3DDF-E88F7773C47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B1DDD8C-E745-CD95-3547-9A0AAF5636A8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471265A4-98BA-4F37-1396-AF3F6B6123F1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D2D124FB-5E5F-C01F-8E5D-C086795BAB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C070C29F-DF85-C388-8B97-B8614E4E881C}"/>
              </a:ext>
            </a:extLst>
          </p:cNvPr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8. Technical explanation </a:t>
            </a:r>
          </a:p>
          <a:p>
            <a:pPr>
              <a:lnSpc>
                <a:spcPct val="144420"/>
              </a:lnSpc>
            </a:pPr>
            <a:r>
              <a:rPr lang="en-US" sz="2800" b="1" i="0" u="none" strike="noStrike" dirty="0" err="1">
                <a:solidFill>
                  <a:srgbClr val="141414"/>
                </a:solidFill>
                <a:latin typeface="Pretendard Regular"/>
              </a:rPr>
              <a:t>ResNex</a:t>
            </a:r>
            <a:r>
              <a:rPr lang="en-US" sz="2800" b="1" dirty="0" err="1">
                <a:solidFill>
                  <a:srgbClr val="141414"/>
                </a:solidFill>
                <a:latin typeface="Pretendard Regular"/>
              </a:rPr>
              <a:t>t</a:t>
            </a:r>
            <a:endParaRPr lang="en-US" sz="33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295A638A-1052-FF9F-D6C3-36FFA19D65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48D89F10-9890-C912-F954-8B691C97EF06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26D89E4D-9585-310F-31EE-76223B915DE7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9CF518-B8E3-0CB8-4731-2F7AF59D80DC}"/>
              </a:ext>
            </a:extLst>
          </p:cNvPr>
          <p:cNvSpPr txBox="1"/>
          <p:nvPr/>
        </p:nvSpPr>
        <p:spPr>
          <a:xfrm>
            <a:off x="3739969" y="4441835"/>
            <a:ext cx="13207999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34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Building Blocks: Residual Connections</a:t>
            </a:r>
          </a:p>
          <a:p>
            <a:pPr rtl="0" fontAlgn="base">
              <a:buFont typeface="+mj-lt"/>
              <a:buAutoNum type="arabicPeriod"/>
            </a:pPr>
            <a:r>
              <a:rPr lang="en-US" sz="34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Split-Transform-Merge (Aggregated Residual Transformations)</a:t>
            </a:r>
          </a:p>
          <a:p>
            <a:pPr rtl="0" fontAlgn="base">
              <a:buFont typeface="+mj-lt"/>
              <a:buAutoNum type="arabicPeriod"/>
            </a:pPr>
            <a:r>
              <a:rPr lang="en-US" sz="34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Cardinality</a:t>
            </a:r>
          </a:p>
          <a:p>
            <a:pPr rtl="0" fontAlgn="base">
              <a:buFont typeface="+mj-lt"/>
              <a:buAutoNum type="arabicPeriod"/>
            </a:pPr>
            <a:r>
              <a:rPr lang="en-US" sz="3400" b="0" i="0" u="none" strike="noStrike" dirty="0" err="1">
                <a:solidFill>
                  <a:srgbClr val="272729"/>
                </a:solidFill>
                <a:effectLst/>
                <a:latin typeface="Albert Sans"/>
              </a:rPr>
              <a:t>ResNeXt</a:t>
            </a:r>
            <a:r>
              <a:rPr lang="en-US" sz="34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 Block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ED9CA7-B75A-5120-A7B7-A84C57A9E4C7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</a:t>
            </a:r>
            <a:endParaRPr lang="en-KR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7DED46CC-1DD8-2442-9EFA-92BBE4A20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792" y="5502728"/>
            <a:ext cx="7595807" cy="427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988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C897A-C325-F647-DFD8-EB01A00D5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DD6B9609-5E60-87FF-0627-E3A3A9048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30CD51E2-22D0-C3E7-4219-0AB36EBF9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78105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8756594-CE8C-54A9-7620-CFC814764A2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08995A2-6C8E-89D8-DB39-76C70093260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D45B2A3-D716-56E6-6CF2-9C9AE537E0B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CDE47B6-8D85-3545-9B47-B577FFE272E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4E3ACEA-39DB-C1DE-0E6D-ED07748FA68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E7C20AD-4D15-973C-08B8-9520CB28D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0409477-D538-A584-D0B5-BB88A8F9C790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0CD17BE-3A6B-6C82-3EB4-C35E5E59811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316335D8-BEF9-1716-33F3-DE07487E95BE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842CF266-A54A-8D39-E43D-B47A24C638F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F4D05D2B-9497-C641-9923-287023B41EFE}"/>
              </a:ext>
            </a:extLst>
          </p:cNvPr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8. Technical explanation</a:t>
            </a:r>
          </a:p>
          <a:p>
            <a:pPr>
              <a:lnSpc>
                <a:spcPct val="144420"/>
              </a:lnSpc>
            </a:pPr>
            <a:r>
              <a:rPr lang="en-US" sz="3300" b="1" i="0" u="none" strike="noStrike" dirty="0">
                <a:solidFill>
                  <a:srgbClr val="141414"/>
                </a:solidFill>
                <a:latin typeface="Pretendard Regular"/>
              </a:rPr>
              <a:t>Loss Function and Metrics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4E4D4680-301F-34F0-64E7-8B00E7CB0B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FC18EB87-1342-F9BA-6E8F-952508A1DCE7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37894C13-5030-CF56-67C6-9401BE0F27E9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84F996-F7BC-FE28-C175-6AC52DFF51DB}"/>
              </a:ext>
            </a:extLst>
          </p:cNvPr>
          <p:cNvSpPr txBox="1"/>
          <p:nvPr/>
        </p:nvSpPr>
        <p:spPr>
          <a:xfrm>
            <a:off x="3739969" y="4441835"/>
            <a:ext cx="13207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32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 Loss</a:t>
            </a:r>
            <a:r>
              <a:rPr lang="en-US" sz="32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: Intersection over Union Loss </a:t>
            </a:r>
          </a:p>
          <a:p>
            <a:pPr rtl="0" fontAlgn="base">
              <a:buFont typeface="+mj-lt"/>
              <a:buAutoNum type="arabicPeriod"/>
            </a:pPr>
            <a:endParaRPr lang="en-US" sz="32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r>
              <a:rPr lang="en-US" sz="3200" b="1" dirty="0">
                <a:solidFill>
                  <a:srgbClr val="272729"/>
                </a:solidFill>
                <a:latin typeface="Albert Sans"/>
              </a:rPr>
              <a:t>2. </a:t>
            </a:r>
            <a:r>
              <a:rPr lang="en-US" sz="32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Metric</a:t>
            </a:r>
            <a:r>
              <a:rPr lang="en-US" sz="32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: Intersection over Union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B91E14-8938-F23F-2F77-1E69582F7C03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</a:t>
            </a:r>
            <a:endParaRPr lang="en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3A4C1-3432-B10F-563A-4520545EE319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 </a:t>
            </a:r>
            <a:endParaRPr lang="en-KR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FAEA085B-9C8D-20FD-F6F8-F1244569C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987" y="1955800"/>
            <a:ext cx="6648219" cy="518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991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5B777-A7B0-6A90-D237-25AE671B2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8A3A50F0-AD72-09F1-3EB2-29DA3AF29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879DFB32-44CC-24B1-B7F1-91A47AF8E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78105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14E1A0D-271F-2256-8D01-04156D113E6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DF20BE1-AF0B-6A73-AD40-8C51A153600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6815AC2-CC86-4A0F-F15A-50FAC1EB6F3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C6662FF-639E-4FEA-1170-FCDE0524E59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815BB70-84FC-EC69-5151-3DBDCC10CEA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C9E9547-3391-315B-983D-25451EA7884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B9BFFE7-DE77-1965-CB1F-33483B4F7B1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B919275-79EB-2A32-AEC5-4818A6767FB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C0404812-0D74-B790-1862-6BB8AA4C9D52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D0356037-1779-16FC-5939-498F6BCF98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0B2D7A1B-A6DA-24A1-CB01-B2E7CD031415}"/>
              </a:ext>
            </a:extLst>
          </p:cNvPr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8. Technical explanation</a:t>
            </a:r>
          </a:p>
          <a:p>
            <a:pPr>
              <a:lnSpc>
                <a:spcPct val="144420"/>
              </a:lnSpc>
            </a:pPr>
            <a:r>
              <a:rPr lang="en-US" sz="3300" b="1" dirty="0" err="1">
                <a:solidFill>
                  <a:srgbClr val="141414"/>
                </a:solidFill>
                <a:latin typeface="Pretendard Regular"/>
              </a:rPr>
              <a:t>ResNet</a:t>
            </a:r>
            <a:endParaRPr lang="en-US" sz="3300" b="1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41C1275E-1AFC-308D-C3DF-ACF9060438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4FE4D043-54B0-6A63-388F-8DC282F10872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E696157C-57B8-1C55-0611-32A1E683DF55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8AC773-68BD-8A51-E2A5-4BC21BD069CA}"/>
              </a:ext>
            </a:extLst>
          </p:cNvPr>
          <p:cNvSpPr txBox="1"/>
          <p:nvPr/>
        </p:nvSpPr>
        <p:spPr>
          <a:xfrm>
            <a:off x="3048000" y="4381500"/>
            <a:ext cx="13207999" cy="48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Problem with Deep Networks</a:t>
            </a:r>
          </a:p>
          <a:p>
            <a:pPr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Residual Block</a:t>
            </a:r>
          </a:p>
          <a:p>
            <a:pPr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Stacking Residual Blocks</a:t>
            </a:r>
          </a:p>
          <a:p>
            <a:pPr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Identity and Projection Shortcuts</a:t>
            </a:r>
          </a:p>
          <a:p>
            <a:pPr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Training Benefits of Residual Connections</a:t>
            </a:r>
          </a:p>
          <a:p>
            <a:pPr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0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Loss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: Cross Entropy</a:t>
            </a:r>
          </a:p>
          <a:p>
            <a:pPr>
              <a:lnSpc>
                <a:spcPct val="150000"/>
              </a:lnSpc>
            </a:pPr>
            <a:r>
              <a:rPr lang="en-US" sz="3000" b="1" i="0" u="none" strike="noStrike" dirty="0">
                <a:solidFill>
                  <a:srgbClr val="272729"/>
                </a:solidFill>
                <a:effectLst/>
                <a:latin typeface="Albert Sans"/>
              </a:rPr>
              <a:t>7. Metric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: </a:t>
            </a:r>
            <a:r>
              <a:rPr lang="en-US" sz="3000" b="0" i="0" u="none" strike="noStrike" dirty="0" err="1">
                <a:solidFill>
                  <a:srgbClr val="272729"/>
                </a:solidFill>
                <a:effectLst/>
                <a:latin typeface="Albert Sans"/>
              </a:rPr>
              <a:t>mAP</a:t>
            </a:r>
            <a:r>
              <a:rPr lang="en-US" sz="30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, Precision and Recall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2584C9-DD41-B872-0CCF-9DF4953BB01F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</a:t>
            </a:r>
            <a:endParaRPr lang="en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6BF6C0-B8BA-51A2-B37A-EAD1F54BB6F6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 </a:t>
            </a:r>
            <a:endParaRPr lang="en-KR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BF095EA-22F9-CE6A-C904-B8AA2AE04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146" y="2816260"/>
            <a:ext cx="8449649" cy="264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682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CBD46-2C22-A3B2-5EFE-0132B8300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582D05DF-12AF-59C6-9A56-980679861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37C4BACD-0E24-6AC8-DED6-6B0CBAFC1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78105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5A02444-1BFE-7F3E-1BC7-1EA48E08BB7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D6CA0CD-326C-6B90-C7C1-F9AD7FCF5BC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4772081-7674-8055-377A-14A9EF486B6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4030A71-7154-1C36-E23B-690AF5B7A16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8A1FD3A-250D-B983-0841-2061B0FABBD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E72142D-90B9-4BFC-D139-6DC3614AEDC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67747F9-05D2-BC98-0471-C649A990E73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AA5BBE2-2580-395E-2EEE-C214785B727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750504C9-AEF4-34AE-7AC2-DC126C1472AF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About our AI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A7CC5085-2D09-353E-A740-DD5DC25453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06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A4AB929A-8EC0-A939-5974-C6449D27983F}"/>
              </a:ext>
            </a:extLst>
          </p:cNvPr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9. Hyperparameters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A14E340A-19CB-6ACD-7E18-BE23F43220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E986FD72-2D88-A0CC-CA91-DEF090D0CE97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6CC0FF1C-7B78-A81E-56AF-47F5BC5B8866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2632ED-D481-BFA2-0DEC-BEEED7860B02}"/>
              </a:ext>
            </a:extLst>
          </p:cNvPr>
          <p:cNvSpPr txBox="1"/>
          <p:nvPr/>
        </p:nvSpPr>
        <p:spPr>
          <a:xfrm>
            <a:off x="2971800" y="3934244"/>
            <a:ext cx="13207999" cy="5226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5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Similarity threshold</a:t>
            </a:r>
          </a:p>
          <a:p>
            <a:pPr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5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Anchors</a:t>
            </a:r>
          </a:p>
          <a:p>
            <a:pPr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5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Batch size</a:t>
            </a:r>
          </a:p>
          <a:p>
            <a:pPr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5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Learning rate</a:t>
            </a:r>
          </a:p>
          <a:p>
            <a:pPr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5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Image size</a:t>
            </a:r>
          </a:p>
          <a:p>
            <a:pPr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500" b="0" i="0" u="none" strike="noStrike" dirty="0" err="1">
                <a:solidFill>
                  <a:srgbClr val="272729"/>
                </a:solidFill>
                <a:effectLst/>
                <a:latin typeface="Albert Sans"/>
              </a:rPr>
              <a:t>IoU</a:t>
            </a:r>
            <a:r>
              <a:rPr lang="en-US" sz="25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 threshold</a:t>
            </a:r>
          </a:p>
          <a:p>
            <a:pPr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5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Non Maximum Suppression threshold</a:t>
            </a:r>
          </a:p>
          <a:p>
            <a:pPr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5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Cardinality</a:t>
            </a:r>
          </a:p>
          <a:p>
            <a:pPr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5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Depth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0147DC-4F8E-63A5-5549-610582C8C2B6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</a:t>
            </a:r>
            <a:endParaRPr lang="en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48503D-7B1A-7DE9-3627-1FF6D6D29840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 </a:t>
            </a:r>
            <a:endParaRPr lang="en-KR" dirty="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7B6B90E2-B37C-04E9-10D6-06B4FEC10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554" y="4340631"/>
            <a:ext cx="6877231" cy="144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30CDA7-CC88-7725-0F81-BB4731A8A788}"/>
              </a:ext>
            </a:extLst>
          </p:cNvPr>
          <p:cNvSpPr txBox="1"/>
          <p:nvPr/>
        </p:nvSpPr>
        <p:spPr>
          <a:xfrm>
            <a:off x="4274127" y="5177089"/>
            <a:ext cx="9712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800" b="0" i="0" u="none" strike="noStrike" dirty="0">
                <a:solidFill>
                  <a:srgbClr val="141414"/>
                </a:solidFill>
                <a:latin typeface="Pretendard Regular"/>
              </a:rPr>
              <a:t>About of our </a:t>
            </a:r>
          </a:p>
          <a:p>
            <a:pPr lvl="0" algn="ctr"/>
            <a:r>
              <a:rPr lang="en-US" sz="1800" b="0" i="0" u="none" strike="noStrike" dirty="0">
                <a:solidFill>
                  <a:srgbClr val="141414"/>
                </a:solidFill>
                <a:latin typeface="Pretendard Regular"/>
              </a:rPr>
              <a:t>FN, BN, AI</a:t>
            </a:r>
          </a:p>
        </p:txBody>
      </p:sp>
    </p:spTree>
    <p:extLst>
      <p:ext uri="{BB962C8B-B14F-4D97-AF65-F5344CB8AC3E}">
        <p14:creationId xmlns:p14="http://schemas.microsoft.com/office/powerpoint/2010/main" val="381360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94D90-BBD3-7A45-E269-369373C06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48CBE59F-D7E1-92D9-D2DE-744CFC562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28A837A7-6242-FD28-3D64-D50770F8B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78105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0DD1DB1-2938-6F0F-B4DC-0BC75DF52D8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B5EDA6D-E7D5-8E94-E74F-21A8885018B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209955B-C98B-B8A2-F243-5F3759AD369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01295FD-A915-48EE-E7AE-D7FDE576F42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36DA984-7714-85AC-D668-0A367220331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20978DD-A3FE-78D0-1D5E-F48A60A94A6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88EDD7-ED7F-A104-05B6-B987CC00751C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F7B3311-8B9B-F964-DB67-2321A9A9CD63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A741AACF-68FF-D678-3836-713A66BD54CB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Done &amp; Next goal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5E834647-E153-77DC-5FE8-5DA57BCECB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378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8B7D4FBA-C6FF-5B5E-4600-E91F20991C31}"/>
              </a:ext>
            </a:extLst>
          </p:cNvPr>
          <p:cNvSpPr txBox="1"/>
          <p:nvPr/>
        </p:nvSpPr>
        <p:spPr>
          <a:xfrm>
            <a:off x="2908663" y="3441255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Week Table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E073FAC4-FD7F-2682-0DFF-2552FDB1EC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D78CF286-055A-1838-1265-AD034B851804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883E5D0C-F380-1270-9E1B-04443145EC16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6AE329-DDFF-86F8-D560-65F4F3F7D14C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</a:t>
            </a:r>
            <a:endParaRPr lang="en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4AE31C-F936-01DE-C694-AF98608AF7F9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 </a:t>
            </a:r>
            <a:endParaRPr lang="en-KR" dirty="0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EB6FEA57-D8AA-EA30-FF70-AE25A75BC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954" y="3958055"/>
            <a:ext cx="6120245" cy="492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655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D48F7-694D-3C88-EFA7-0B3EA78AC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FCF98893-199C-CAD0-750C-93439A39A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C63B7892-95E9-B1AE-23F1-4C56291D8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78105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84ADBBD-A088-1AF4-002A-200252DDC78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701721A-EA8B-5FDB-DAAB-8DDA9E1A1B1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A6F9A85-CD7D-F5A2-BE94-243D46B1211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FF7C6CB-0143-25C3-3A3F-9028505261E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55F8DEA-E669-BE32-8167-2B073BAA5A2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FF5A927-F150-1C6A-53AD-40A58BBED18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8E76DCD-9A10-E395-0541-461001E55F4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6EEAB53-1530-13CB-1B26-8E654A61F7BC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DE812691-DB6A-5F50-5B2F-AB8C1B83A7F2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Done &amp; Next goal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9FC19BB2-8493-C381-A814-1614B22543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378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DCD5DEA1-638C-0D45-2746-A57E90E39E37}"/>
              </a:ext>
            </a:extLst>
          </p:cNvPr>
          <p:cNvSpPr txBox="1"/>
          <p:nvPr/>
        </p:nvSpPr>
        <p:spPr>
          <a:xfrm>
            <a:off x="2962414" y="3441255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Progress done or doing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31472B40-3A8B-3D0F-1C28-44C56A28B89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841A2330-F86A-B591-4E1F-4847745B9F0E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BB6EBB2D-C0D7-B403-493C-5818AF90D8FC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63EA0-ED0C-3508-6ACB-5CFDEB0EB432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</a:t>
            </a:r>
            <a:endParaRPr lang="en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A6E65F-D926-CF99-9BF0-CC14E1E4EFCD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 </a:t>
            </a:r>
            <a:endParaRPr lang="en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2005AE-9582-7311-2D05-976D36ABF37D}"/>
              </a:ext>
            </a:extLst>
          </p:cNvPr>
          <p:cNvSpPr txBox="1"/>
          <p:nvPr/>
        </p:nvSpPr>
        <p:spPr>
          <a:xfrm>
            <a:off x="3453246" y="4114886"/>
            <a:ext cx="9712036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Datasets and keywords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Descriptions 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NER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Embeddings</a:t>
            </a:r>
          </a:p>
          <a:p>
            <a:pPr lvl="1" rtl="0" fontAlgn="base"/>
            <a:endParaRPr lang="en-US" sz="28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ABSA problem</a:t>
            </a:r>
          </a:p>
          <a:p>
            <a:pPr rtl="0" fontAlgn="base">
              <a:buFont typeface="+mj-lt"/>
              <a:buAutoNum type="arabicPeriod"/>
            </a:pPr>
            <a:endParaRPr lang="en-US" sz="28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Preprocessing images + Previous researches</a:t>
            </a:r>
          </a:p>
          <a:p>
            <a:pPr rtl="0" fontAlgn="base">
              <a:buFont typeface="+mj-lt"/>
              <a:buAutoNum type="arabicPeriod"/>
            </a:pPr>
            <a:endParaRPr lang="en-US" sz="2800" dirty="0">
              <a:solidFill>
                <a:srgbClr val="272729"/>
              </a:solidFill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Design UI / UX </a:t>
            </a:r>
          </a:p>
          <a:p>
            <a:pPr rtl="0" fontAlgn="base">
              <a:buFont typeface="+mj-lt"/>
              <a:buAutoNum type="arabicPeriod"/>
            </a:pPr>
            <a:endParaRPr lang="en-US" sz="2800" dirty="0">
              <a:solidFill>
                <a:srgbClr val="272729"/>
              </a:solidFill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Make Login &amp; Register process and integrate client &amp; server</a:t>
            </a:r>
          </a:p>
          <a:p>
            <a:br>
              <a:rPr lang="en-US" b="0" dirty="0">
                <a:effectLst/>
              </a:rPr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34325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5BA9A-7828-E216-AE07-107289F1C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8D458031-6589-6ADB-B37E-57974663B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ADD9AA78-59A2-6787-1D96-570827B09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78105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7146B24-1B88-CA70-4110-72C5D21AAD7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6C021E4-55ED-F457-1AC2-BC00504E5EF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0F20EF9-82C2-65B8-7ED8-05B0F6DBDB4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686188F-724A-13B1-6672-DF9FAA403A8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9567EA2-87A5-A93C-DAF6-E91C5745911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034C0BA-A9AD-6D64-4BE6-D587B5FF4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1F14A44-0910-BE5D-B63B-5E8D96C1790B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D27574D-5DF8-FF93-2B9E-87A3C55C70D0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2D877CB2-4B7F-D2E3-F23C-6ED184A9A9C8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Done &amp; Next goal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5FBA7391-5C9E-29F3-39B5-8233BE2894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37800" y="18415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6A174AB4-A768-FDB3-BFA7-EEC9CA6B08E5}"/>
              </a:ext>
            </a:extLst>
          </p:cNvPr>
          <p:cNvSpPr txBox="1"/>
          <p:nvPr/>
        </p:nvSpPr>
        <p:spPr>
          <a:xfrm>
            <a:off x="2962414" y="3086100"/>
            <a:ext cx="11210786" cy="262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r>
              <a:rPr lang="en-US" sz="2800" b="1" dirty="0">
                <a:solidFill>
                  <a:srgbClr val="141414"/>
                </a:solidFill>
                <a:latin typeface="Pretendard Regular"/>
              </a:rPr>
              <a:t>Future Process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87034091-836A-5CE1-159E-B472C978BF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8E4FC617-B151-2A6E-A585-2C3C416A82B4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383951E1-952C-4480-AE4E-493A455FAE37}"/>
              </a:ext>
            </a:extLst>
          </p:cNvPr>
          <p:cNvSpPr txBox="1"/>
          <p:nvPr/>
        </p:nvSpPr>
        <p:spPr>
          <a:xfrm>
            <a:off x="3378200" y="3539289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90AA31-C63A-78FB-435C-18FFB12C2B44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</a:t>
            </a:r>
            <a:endParaRPr lang="en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922896-FF90-8AC2-9339-7B1B6A55B2A8}"/>
              </a:ext>
            </a:extLst>
          </p:cNvPr>
          <p:cNvSpPr txBox="1"/>
          <p:nvPr/>
        </p:nvSpPr>
        <p:spPr>
          <a:xfrm>
            <a:off x="3976007" y="5318062"/>
            <a:ext cx="991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 </a:t>
            </a:r>
            <a:endParaRPr lang="en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054CC8-1B45-CB96-F900-73A09D40C263}"/>
              </a:ext>
            </a:extLst>
          </p:cNvPr>
          <p:cNvSpPr txBox="1"/>
          <p:nvPr/>
        </p:nvSpPr>
        <p:spPr>
          <a:xfrm>
            <a:off x="3425537" y="3517190"/>
            <a:ext cx="12995562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Solve ABSA</a:t>
            </a:r>
          </a:p>
          <a:p>
            <a:pPr rtl="0" fontAlgn="base">
              <a:buFont typeface="+mj-lt"/>
              <a:buAutoNum type="arabicPeriod"/>
            </a:pPr>
            <a:endParaRPr lang="en-US" sz="28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Threshold for similarities</a:t>
            </a:r>
          </a:p>
          <a:p>
            <a:pPr rtl="0" fontAlgn="base">
              <a:buFont typeface="+mj-lt"/>
              <a:buAutoNum type="arabicPeriod"/>
            </a:pPr>
            <a:endParaRPr lang="en-US" sz="28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Try YOLO and </a:t>
            </a:r>
            <a:r>
              <a:rPr lang="en-US" sz="2800" b="0" i="0" u="none" strike="noStrike" dirty="0" err="1">
                <a:solidFill>
                  <a:srgbClr val="272729"/>
                </a:solidFill>
                <a:effectLst/>
                <a:latin typeface="Albert Sans"/>
              </a:rPr>
              <a:t>ResNext</a:t>
            </a: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 → Bounding boxes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Optimize the hyperparameters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Data Augmentation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endParaRPr lang="en-US" sz="28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272729"/>
                </a:solidFill>
                <a:effectLst/>
                <a:latin typeface="Albert Sans"/>
              </a:rPr>
              <a:t>Resnet for ingredient class</a:t>
            </a:r>
          </a:p>
          <a:p>
            <a:pPr rtl="0" fontAlgn="base">
              <a:buFont typeface="+mj-lt"/>
              <a:buAutoNum type="arabicPeriod"/>
            </a:pPr>
            <a:endParaRPr lang="en-US" sz="28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2800" dirty="0">
                <a:solidFill>
                  <a:srgbClr val="272729"/>
                </a:solidFill>
                <a:latin typeface="Albert Sans"/>
              </a:rPr>
              <a:t>Make Workout Algorithm </a:t>
            </a:r>
            <a:r>
              <a:rPr lang="en-US" altLang="ko-KR" sz="2800" dirty="0">
                <a:solidFill>
                  <a:srgbClr val="272729"/>
                </a:solidFill>
                <a:latin typeface="Albert Sans"/>
              </a:rPr>
              <a:t>&amp;</a:t>
            </a:r>
            <a:r>
              <a:rPr lang="en-US" sz="2800" dirty="0">
                <a:solidFill>
                  <a:srgbClr val="272729"/>
                </a:solidFill>
                <a:latin typeface="Albert Sans"/>
              </a:rPr>
              <a:t> Whole API endpoint in server</a:t>
            </a:r>
            <a:r>
              <a:rPr lang="ko-KR" altLang="en-US" sz="2800" dirty="0">
                <a:solidFill>
                  <a:srgbClr val="272729"/>
                </a:solidFill>
                <a:latin typeface="Albert Sans"/>
              </a:rPr>
              <a:t> </a:t>
            </a:r>
            <a:r>
              <a:rPr lang="en-US" altLang="ko-KR" sz="2800" dirty="0">
                <a:solidFill>
                  <a:srgbClr val="272729"/>
                </a:solidFill>
                <a:latin typeface="Albert Sans"/>
              </a:rPr>
              <a:t>And deploy on AWS EC2</a:t>
            </a:r>
            <a:endParaRPr lang="en-US" sz="2800" dirty="0">
              <a:solidFill>
                <a:srgbClr val="272729"/>
              </a:solidFill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endParaRPr lang="en-US" sz="2800" dirty="0">
              <a:solidFill>
                <a:srgbClr val="272729"/>
              </a:solidFill>
              <a:latin typeface="Albert Sans"/>
            </a:endParaRPr>
          </a:p>
          <a:p>
            <a:pPr rtl="0" fontAlgn="base">
              <a:buFont typeface="+mj-lt"/>
              <a:buAutoNum type="arabicPeriod"/>
            </a:pPr>
            <a:r>
              <a:rPr lang="en-US" sz="2800" dirty="0">
                <a:solidFill>
                  <a:srgbClr val="272729"/>
                </a:solidFill>
                <a:latin typeface="Albert Sans"/>
              </a:rPr>
              <a:t>Make whole pages and components for client (frontend)</a:t>
            </a:r>
            <a:endParaRPr lang="en-US" sz="2800" b="0" i="0" u="none" strike="noStrike" dirty="0">
              <a:solidFill>
                <a:srgbClr val="272729"/>
              </a:solidFill>
              <a:effectLst/>
              <a:latin typeface="Albert Sans"/>
            </a:endParaRPr>
          </a:p>
          <a:p>
            <a:br>
              <a:rPr lang="en-US" b="0" dirty="0">
                <a:effectLst/>
              </a:rPr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01871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spc="-300" dirty="0">
                <a:solidFill>
                  <a:srgbClr val="141414"/>
                </a:solidFill>
                <a:latin typeface="Poppins Bold"/>
              </a:rPr>
              <a:t>Role of members</a:t>
            </a:r>
            <a:endParaRPr lang="en-US" sz="6400" b="0" i="0" u="none" strike="noStrike" spc="-300" dirty="0">
              <a:solidFill>
                <a:srgbClr val="141414"/>
              </a:solidFill>
              <a:latin typeface="Poppins 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26700" y="17780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3378200" y="285115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78200" y="4387850"/>
            <a:ext cx="13093700" cy="1282700"/>
          </a:xfrm>
          <a:prstGeom prst="rect">
            <a:avLst/>
          </a:prstGeom>
          <a:effectLst>
            <a:outerShdw blurRad="136095" dist="455403" dir="2700000">
              <a:srgbClr val="141414">
                <a:alpha val="7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2794000" y="4984750"/>
            <a:ext cx="12827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57900" y="4730750"/>
            <a:ext cx="2362200" cy="609600"/>
          </a:xfrm>
          <a:prstGeom prst="rect">
            <a:avLst/>
          </a:prstGeom>
          <a:effectLst>
            <a:outerShdw blurRad="30405" dist="215251" dir="2700000">
              <a:srgbClr val="141414">
                <a:alpha val="17000"/>
              </a:srgbClr>
            </a:outerShdw>
          </a:effectLst>
        </p:spPr>
      </p:pic>
      <p:sp>
        <p:nvSpPr>
          <p:cNvPr id="19" name="TextBox 19"/>
          <p:cNvSpPr txBox="1"/>
          <p:nvPr/>
        </p:nvSpPr>
        <p:spPr>
          <a:xfrm>
            <a:off x="4000500" y="4845050"/>
            <a:ext cx="1930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altLang="en-US" sz="2000" b="1" i="0" u="none" strike="noStrike" spc="-100" dirty="0" err="1">
                <a:solidFill>
                  <a:srgbClr val="141414"/>
                </a:solidFill>
                <a:latin typeface="Poppins Bold"/>
              </a:rPr>
              <a:t>홍마노</a:t>
            </a:r>
            <a:endParaRPr lang="en-US" sz="2000" b="1" i="0" u="none" strike="noStrike" spc="-100" dirty="0">
              <a:solidFill>
                <a:srgbClr val="141414"/>
              </a:solidFill>
              <a:latin typeface="Poppi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388100" y="4870450"/>
            <a:ext cx="1714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700" b="0" i="0" u="none" strike="noStrike" dirty="0">
                <a:solidFill>
                  <a:srgbClr val="FFFFFF"/>
                </a:solidFill>
                <a:latin typeface="Pretendard Bold"/>
              </a:rPr>
              <a:t>AI 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78200" y="6057900"/>
            <a:ext cx="13093700" cy="1282700"/>
          </a:xfrm>
          <a:prstGeom prst="rect">
            <a:avLst/>
          </a:prstGeom>
          <a:effectLst>
            <a:outerShdw blurRad="136095" dist="455403" dir="2700000">
              <a:srgbClr val="141414">
                <a:alpha val="7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2794000" y="6654800"/>
            <a:ext cx="1282700" cy="101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57900" y="6400800"/>
            <a:ext cx="2463800" cy="609600"/>
          </a:xfrm>
          <a:prstGeom prst="rect">
            <a:avLst/>
          </a:prstGeom>
          <a:effectLst>
            <a:outerShdw blurRad="30405" dist="215251" dir="2700000">
              <a:srgbClr val="141414">
                <a:alpha val="17000"/>
              </a:srgbClr>
            </a:outerShdw>
          </a:effectLst>
        </p:spPr>
      </p:pic>
      <p:sp>
        <p:nvSpPr>
          <p:cNvPr id="24" name="TextBox 24"/>
          <p:cNvSpPr txBox="1"/>
          <p:nvPr/>
        </p:nvSpPr>
        <p:spPr>
          <a:xfrm>
            <a:off x="4000500" y="6515100"/>
            <a:ext cx="1930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000" b="0" i="0" u="none" strike="noStrike" spc="-100" dirty="0">
                <a:solidFill>
                  <a:srgbClr val="141414"/>
                </a:solidFill>
                <a:latin typeface="Poppins Bold"/>
              </a:rPr>
              <a:t>Manu </a:t>
            </a:r>
            <a:r>
              <a:rPr lang="en-US" sz="2000" b="0" i="0" u="none" strike="noStrike" spc="-100" dirty="0" err="1">
                <a:solidFill>
                  <a:srgbClr val="141414"/>
                </a:solidFill>
                <a:latin typeface="Poppins Bold"/>
              </a:rPr>
              <a:t>gomez</a:t>
            </a:r>
            <a:endParaRPr lang="en-US" sz="2000" b="0" i="0" u="none" strike="noStrike" spc="-100" dirty="0">
              <a:solidFill>
                <a:srgbClr val="141414"/>
              </a:solidFill>
              <a:latin typeface="Poppi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159500" y="6540500"/>
            <a:ext cx="22606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700" b="0" i="0" u="none" strike="noStrike" dirty="0">
                <a:solidFill>
                  <a:srgbClr val="FFFFFF"/>
                </a:solidFill>
                <a:latin typeface="Pretendard Bold"/>
              </a:rPr>
              <a:t>AI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78200" y="7727950"/>
            <a:ext cx="13093700" cy="1282700"/>
          </a:xfrm>
          <a:prstGeom prst="rect">
            <a:avLst/>
          </a:prstGeom>
          <a:effectLst>
            <a:outerShdw blurRad="136095" dist="455403" dir="2700000">
              <a:srgbClr val="141414">
                <a:alpha val="7000"/>
              </a:srgbClr>
            </a:outerShdw>
          </a:effectLst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2794000" y="8324850"/>
            <a:ext cx="1282700" cy="101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57900" y="8070850"/>
            <a:ext cx="2463800" cy="609600"/>
          </a:xfrm>
          <a:prstGeom prst="rect">
            <a:avLst/>
          </a:prstGeom>
          <a:effectLst>
            <a:outerShdw blurRad="30405" dist="215251" dir="2700000">
              <a:srgbClr val="141414">
                <a:alpha val="17000"/>
              </a:srgbClr>
            </a:outerShdw>
          </a:effectLst>
        </p:spPr>
      </p:pic>
      <p:sp>
        <p:nvSpPr>
          <p:cNvPr id="31" name="TextBox 31"/>
          <p:cNvSpPr txBox="1"/>
          <p:nvPr/>
        </p:nvSpPr>
        <p:spPr>
          <a:xfrm>
            <a:off x="4000500" y="8185150"/>
            <a:ext cx="1930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altLang="en-US" sz="2000" b="1" i="0" u="none" strike="noStrike" spc="-100" dirty="0">
                <a:solidFill>
                  <a:srgbClr val="141414"/>
                </a:solidFill>
                <a:latin typeface="Poppins Bold"/>
              </a:rPr>
              <a:t>이지훈</a:t>
            </a:r>
            <a:endParaRPr lang="en-US" sz="2000" b="1" i="0" u="none" strike="noStrike" spc="-100" dirty="0">
              <a:solidFill>
                <a:srgbClr val="141414"/>
              </a:solidFill>
              <a:latin typeface="Poppins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6210300" y="8210550"/>
            <a:ext cx="2159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700" b="0" i="0" u="none" strike="noStrike" dirty="0">
                <a:solidFill>
                  <a:srgbClr val="FFFFFF"/>
                </a:solidFill>
                <a:latin typeface="Pretendard Bold"/>
              </a:rPr>
              <a:t>Frontend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9E9E9E"/>
              </a:buClr>
              <a:buFont typeface="Arial"/>
              <a:buChar char="●"/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055100" y="4870450"/>
            <a:ext cx="6261100" cy="2349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1600" b="0" i="0" u="none" strike="noStrike" dirty="0">
                <a:solidFill>
                  <a:srgbClr val="777777"/>
                </a:solidFill>
                <a:latin typeface="Pretendard Regular"/>
              </a:rPr>
              <a:t>AI/DS developer, datamining , AI modeling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055100" y="6388100"/>
            <a:ext cx="6807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just">
              <a:lnSpc>
                <a:spcPct val="132800"/>
              </a:lnSpc>
            </a:pPr>
            <a:r>
              <a:rPr lang="en-US" sz="1600" b="0" i="0" u="none" strike="noStrike" dirty="0">
                <a:solidFill>
                  <a:srgbClr val="777777"/>
                </a:solidFill>
                <a:latin typeface="Pretendard Regular"/>
              </a:rPr>
              <a:t>AI/DS developer, datamining , AI modeling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055100" y="8058150"/>
            <a:ext cx="6807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1600" b="0" i="0" u="none" strike="noStrike" dirty="0">
                <a:solidFill>
                  <a:srgbClr val="777777"/>
                </a:solidFill>
                <a:latin typeface="Pretendard Regular"/>
              </a:rPr>
              <a:t>Frontend developer, UI/UX design</a:t>
            </a:r>
          </a:p>
        </p:txBody>
      </p:sp>
      <p:pic>
        <p:nvPicPr>
          <p:cNvPr id="43" name="Picture 28">
            <a:extLst>
              <a:ext uri="{FF2B5EF4-FFF2-40B4-BE49-F238E27FC236}">
                <a16:creationId xmlns:a16="http://schemas.microsoft.com/office/drawing/2014/main" id="{807250A8-C088-D02F-E6E7-54D96F60086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62325" y="2781300"/>
            <a:ext cx="13093700" cy="1282700"/>
          </a:xfrm>
          <a:prstGeom prst="rect">
            <a:avLst/>
          </a:prstGeom>
          <a:effectLst>
            <a:outerShdw blurRad="136095" dist="455403" dir="2700000">
              <a:srgbClr val="141414">
                <a:alpha val="7000"/>
              </a:srgbClr>
            </a:outerShdw>
          </a:effectLst>
        </p:spPr>
      </p:pic>
      <p:pic>
        <p:nvPicPr>
          <p:cNvPr id="44" name="Picture 29">
            <a:extLst>
              <a:ext uri="{FF2B5EF4-FFF2-40B4-BE49-F238E27FC236}">
                <a16:creationId xmlns:a16="http://schemas.microsoft.com/office/drawing/2014/main" id="{59272923-5CB5-EE3C-9067-E948663817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2778125" y="3454400"/>
            <a:ext cx="1282700" cy="101600"/>
          </a:xfrm>
          <a:prstGeom prst="rect">
            <a:avLst/>
          </a:prstGeom>
        </p:spPr>
      </p:pic>
      <p:pic>
        <p:nvPicPr>
          <p:cNvPr id="45" name="Picture 30">
            <a:extLst>
              <a:ext uri="{FF2B5EF4-FFF2-40B4-BE49-F238E27FC236}">
                <a16:creationId xmlns:a16="http://schemas.microsoft.com/office/drawing/2014/main" id="{EDE61D7A-FF9C-F61A-3A93-292422EA863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42025" y="3124200"/>
            <a:ext cx="2463800" cy="609600"/>
          </a:xfrm>
          <a:prstGeom prst="rect">
            <a:avLst/>
          </a:prstGeom>
          <a:effectLst>
            <a:outerShdw blurRad="30405" dist="215251" dir="2700000">
              <a:srgbClr val="141414">
                <a:alpha val="17000"/>
              </a:srgbClr>
            </a:outerShdw>
          </a:effectLst>
        </p:spPr>
      </p:pic>
      <p:sp>
        <p:nvSpPr>
          <p:cNvPr id="46" name="TextBox 31">
            <a:extLst>
              <a:ext uri="{FF2B5EF4-FFF2-40B4-BE49-F238E27FC236}">
                <a16:creationId xmlns:a16="http://schemas.microsoft.com/office/drawing/2014/main" id="{5E1E9A9B-3A19-9AAF-220E-8EF473DA53CC}"/>
              </a:ext>
            </a:extLst>
          </p:cNvPr>
          <p:cNvSpPr txBox="1"/>
          <p:nvPr/>
        </p:nvSpPr>
        <p:spPr>
          <a:xfrm>
            <a:off x="3984625" y="3238500"/>
            <a:ext cx="1930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altLang="en-US" sz="2000" b="1" i="0" u="none" strike="noStrike" spc="-100" dirty="0">
                <a:solidFill>
                  <a:srgbClr val="141414"/>
                </a:solidFill>
                <a:latin typeface="Poppins Bold"/>
              </a:rPr>
              <a:t>신재욱</a:t>
            </a:r>
            <a:endParaRPr lang="en-US" sz="2000" b="1" i="0" u="none" strike="noStrike" spc="-100" dirty="0">
              <a:solidFill>
                <a:srgbClr val="141414"/>
              </a:solidFill>
              <a:latin typeface="Poppins Bold"/>
            </a:endParaRPr>
          </a:p>
        </p:txBody>
      </p:sp>
      <p:sp>
        <p:nvSpPr>
          <p:cNvPr id="47" name="TextBox 32">
            <a:extLst>
              <a:ext uri="{FF2B5EF4-FFF2-40B4-BE49-F238E27FC236}">
                <a16:creationId xmlns:a16="http://schemas.microsoft.com/office/drawing/2014/main" id="{931C2CB1-BDFA-56BE-1501-AF7C53D91FC8}"/>
              </a:ext>
            </a:extLst>
          </p:cNvPr>
          <p:cNvSpPr txBox="1"/>
          <p:nvPr/>
        </p:nvSpPr>
        <p:spPr>
          <a:xfrm>
            <a:off x="6194425" y="3263900"/>
            <a:ext cx="2159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700" b="0" i="0" u="none" strike="noStrike" dirty="0">
                <a:solidFill>
                  <a:srgbClr val="FFFFFF"/>
                </a:solidFill>
                <a:latin typeface="Pretendard Bold"/>
              </a:rPr>
              <a:t>Backend </a:t>
            </a:r>
          </a:p>
        </p:txBody>
      </p:sp>
      <p:sp>
        <p:nvSpPr>
          <p:cNvPr id="48" name="TextBox 36">
            <a:extLst>
              <a:ext uri="{FF2B5EF4-FFF2-40B4-BE49-F238E27FC236}">
                <a16:creationId xmlns:a16="http://schemas.microsoft.com/office/drawing/2014/main" id="{B08EB824-76E1-703D-3A6A-6F702EFCFEC3}"/>
              </a:ext>
            </a:extLst>
          </p:cNvPr>
          <p:cNvSpPr txBox="1"/>
          <p:nvPr/>
        </p:nvSpPr>
        <p:spPr>
          <a:xfrm>
            <a:off x="9039225" y="3111500"/>
            <a:ext cx="6807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1600" b="0" i="0" u="none" strike="noStrike" dirty="0">
                <a:solidFill>
                  <a:srgbClr val="777777"/>
                </a:solidFill>
                <a:latin typeface="Pretendard Regular"/>
              </a:rPr>
              <a:t>Backend Developer , datamining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3378200" y="3086100"/>
            <a:ext cx="8877300" cy="2273300"/>
          </a:xfrm>
          <a:prstGeom prst="rect">
            <a:avLst/>
          </a:prstGeom>
          <a:effectLst>
            <a:outerShdw blurRad="421440" dist="300728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2800" b="0" i="0" u="none" strike="noStrike" spc="-500">
                <a:solidFill>
                  <a:srgbClr val="141414"/>
                </a:solidFill>
                <a:latin typeface="Poppins Bold"/>
              </a:rPr>
              <a:t>Thank you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87200" y="3784600"/>
            <a:ext cx="419100" cy="419100"/>
          </a:xfrm>
          <a:prstGeom prst="rect">
            <a:avLst/>
          </a:prstGeom>
          <a:effectLst>
            <a:outerShdw blurRad="10937" dist="132199" dir="2700000">
              <a:srgbClr val="141414">
                <a:alpha val="22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550900" y="3263900"/>
            <a:ext cx="2933700" cy="2933700"/>
          </a:xfrm>
          <a:prstGeom prst="rect">
            <a:avLst/>
          </a:prstGeom>
          <a:effectLst>
            <a:outerShdw blurRad="537773" dist="927015" dir="2700000">
              <a:srgbClr val="141414">
                <a:alpha val="22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00000" y="6426200"/>
            <a:ext cx="1231900" cy="1231900"/>
          </a:xfrm>
          <a:prstGeom prst="rect">
            <a:avLst/>
          </a:prstGeom>
          <a:effectLst>
            <a:outerShdw blurRad="94219" dist="388021" dir="2700000">
              <a:srgbClr val="141414">
                <a:alpha val="22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3378200" y="2870200"/>
            <a:ext cx="8636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4420"/>
              </a:lnSpc>
            </a:pPr>
            <a:endParaRPr lang="en-US" sz="3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947900" y="1460500"/>
            <a:ext cx="15748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endParaRPr lang="en-US" sz="1400" b="0" i="0" u="none" strike="noStrike" dirty="0">
              <a:solidFill>
                <a:srgbClr val="D6D6D6"/>
              </a:solidFill>
              <a:latin typeface="Poppins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Challenge &amp; Limit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14000" y="17526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78200" y="3848100"/>
            <a:ext cx="6223000" cy="2476500"/>
          </a:xfrm>
          <a:prstGeom prst="rect">
            <a:avLst/>
          </a:prstGeom>
          <a:effectLst>
            <a:outerShdw blurRad="334492" dist="494230" dir="2700000">
              <a:srgbClr val="141414">
                <a:alpha val="13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78200" y="3848100"/>
            <a:ext cx="6223000" cy="101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305300" y="4279900"/>
            <a:ext cx="3886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200" spc="-100" dirty="0">
                <a:solidFill>
                  <a:srgbClr val="141414"/>
                </a:solidFill>
                <a:latin typeface="Poppins Bold"/>
              </a:rPr>
              <a:t>Food recommend</a:t>
            </a:r>
            <a:endParaRPr lang="en-US" sz="2200" b="0" i="0" u="none" strike="noStrike" spc="-100" dirty="0">
              <a:solidFill>
                <a:srgbClr val="141414"/>
              </a:solidFill>
              <a:latin typeface="Poppi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949700" y="4813300"/>
            <a:ext cx="45974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 dirty="0">
                <a:solidFill>
                  <a:srgbClr val="777777"/>
                </a:solidFill>
                <a:latin typeface="Pretendard Regular"/>
              </a:rPr>
              <a:t> </a:t>
            </a:r>
          </a:p>
          <a:p>
            <a:pPr lvl="0" algn="ctr">
              <a:lnSpc>
                <a:spcPct val="132800"/>
              </a:lnSpc>
            </a:pPr>
            <a:r>
              <a:rPr lang="en-US" sz="1600" dirty="0">
                <a:solidFill>
                  <a:srgbClr val="777777"/>
                </a:solidFill>
                <a:latin typeface="Pretendard Regular"/>
              </a:rPr>
              <a:t>We met many troubles in recommend foods with preference score </a:t>
            </a:r>
          </a:p>
          <a:p>
            <a:pPr lvl="0" algn="ctr">
              <a:lnSpc>
                <a:spcPct val="132800"/>
              </a:lnSpc>
            </a:pPr>
            <a:r>
              <a:rPr lang="en-US" sz="1600" dirty="0">
                <a:solidFill>
                  <a:srgbClr val="777777"/>
                </a:solidFill>
                <a:latin typeface="Pretendard Regular"/>
              </a:rPr>
              <a:t>In last presentation, we said we’ll go with auto encoder for solve these problems.</a:t>
            </a:r>
          </a:p>
          <a:p>
            <a:pPr lvl="0" algn="ctr">
              <a:lnSpc>
                <a:spcPct val="132800"/>
              </a:lnSpc>
            </a:pPr>
            <a:r>
              <a:rPr lang="en-US" sz="1600" b="0" i="0" u="none" strike="noStrike" dirty="0">
                <a:solidFill>
                  <a:srgbClr val="777777"/>
                </a:solidFill>
                <a:latin typeface="Pretendard Regular"/>
              </a:rPr>
              <a:t>But, actually, auto encoder can’t help us .</a:t>
            </a:r>
            <a:br>
              <a:rPr lang="en-US" sz="1600" b="0" i="0" u="none" strike="noStrike" dirty="0">
                <a:solidFill>
                  <a:srgbClr val="777777"/>
                </a:solidFill>
                <a:latin typeface="Pretendard Regular"/>
              </a:rPr>
            </a:br>
            <a:endParaRPr lang="en-US" sz="1600" b="0" i="0" u="none" strike="noStrike" dirty="0">
              <a:solidFill>
                <a:srgbClr val="777777"/>
              </a:solidFill>
              <a:latin typeface="Pretendard Regular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61600" y="3848100"/>
            <a:ext cx="6223000" cy="2476500"/>
          </a:xfrm>
          <a:prstGeom prst="rect">
            <a:avLst/>
          </a:prstGeom>
          <a:effectLst>
            <a:outerShdw blurRad="334492" dist="494230" dir="2700000">
              <a:srgbClr val="141414">
                <a:alpha val="13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61600" y="3848100"/>
            <a:ext cx="6223000" cy="101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998200" y="4279900"/>
            <a:ext cx="5207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200" b="0" i="0" u="none" strike="noStrike" spc="-100" dirty="0">
                <a:solidFill>
                  <a:srgbClr val="141414"/>
                </a:solidFill>
                <a:latin typeface="Poppins Bold"/>
              </a:rPr>
              <a:t>Workout recommend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91600" y="4140200"/>
            <a:ext cx="1905000" cy="1905000"/>
          </a:xfrm>
          <a:prstGeom prst="rect">
            <a:avLst/>
          </a:prstGeom>
          <a:effectLst>
            <a:outerShdw blurRad="224665" dist="336124" dir="2700000">
              <a:srgbClr val="141414">
                <a:alpha val="22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78200" y="6769100"/>
            <a:ext cx="13093700" cy="1689100"/>
          </a:xfrm>
          <a:prstGeom prst="rect">
            <a:avLst/>
          </a:prstGeom>
          <a:effectLst>
            <a:outerShdw blurRad="235173" dist="598644" dir="2700000">
              <a:srgbClr val="141414">
                <a:alpha val="7000"/>
              </a:srgbClr>
            </a:outerShdw>
          </a:effectLst>
        </p:spPr>
      </p:pic>
      <p:sp>
        <p:nvSpPr>
          <p:cNvPr id="24" name="TextBox 24"/>
          <p:cNvSpPr txBox="1"/>
          <p:nvPr/>
        </p:nvSpPr>
        <p:spPr>
          <a:xfrm>
            <a:off x="9207500" y="4800600"/>
            <a:ext cx="14478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pc="-100" dirty="0">
                <a:solidFill>
                  <a:srgbClr val="FFFFFF"/>
                </a:solidFill>
                <a:latin typeface="Poppins Bold"/>
              </a:rPr>
              <a:t>troubles</a:t>
            </a:r>
            <a:endParaRPr lang="en-US" sz="1800" b="0" i="0" u="none" strike="noStrike" spc="-100" dirty="0">
              <a:solidFill>
                <a:srgbClr val="FFFFFF"/>
              </a:solidFill>
              <a:latin typeface="Poppins Bold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 rot="5400000">
            <a:off x="6464300" y="7607300"/>
            <a:ext cx="787400" cy="25400"/>
          </a:xfrm>
          <a:prstGeom prst="rect">
            <a:avLst/>
          </a:prstGeom>
          <a:effectLst>
            <a:outerShdw dist="10386" dir="6660000">
              <a:srgbClr val="141414">
                <a:alpha val="54000"/>
              </a:srgbClr>
            </a:outerShdw>
          </a:effectLst>
        </p:spPr>
      </p:pic>
      <p:sp>
        <p:nvSpPr>
          <p:cNvPr id="27" name="TextBox 27"/>
          <p:cNvSpPr txBox="1"/>
          <p:nvPr/>
        </p:nvSpPr>
        <p:spPr>
          <a:xfrm>
            <a:off x="4864100" y="7429500"/>
            <a:ext cx="1676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2000" spc="-100" dirty="0">
                <a:solidFill>
                  <a:srgbClr val="FFFFFF"/>
                </a:solidFill>
                <a:latin typeface="Poppins Bold"/>
              </a:rPr>
              <a:t>So..,,</a:t>
            </a:r>
            <a:endParaRPr lang="en-US" sz="2000" b="0" i="0" u="none" strike="noStrike" spc="-100" dirty="0">
              <a:solidFill>
                <a:srgbClr val="FFFFFF"/>
              </a:solidFill>
              <a:latin typeface="Poppi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124700" y="7264400"/>
            <a:ext cx="80772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Pretendard Regular"/>
              </a:rPr>
              <a:t>We recommend food with only for input text for each day.</a:t>
            </a:r>
            <a:br>
              <a:rPr lang="en-US" sz="2200" b="0" i="0" u="none" strike="noStrike" dirty="0">
                <a:solidFill>
                  <a:srgbClr val="FFFFFF"/>
                </a:solidFill>
                <a:latin typeface="Pretendard Regular"/>
              </a:rPr>
            </a:br>
            <a:r>
              <a:rPr lang="en-US" sz="2200" b="0" i="0" u="none" strike="noStrike" dirty="0">
                <a:solidFill>
                  <a:srgbClr val="FFFFFF"/>
                </a:solidFill>
                <a:latin typeface="Pretendard Regular"/>
              </a:rPr>
              <a:t>And recommend Workout routine for our own algorithm. 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303000" y="4813300"/>
            <a:ext cx="45974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dirty="0">
                <a:solidFill>
                  <a:srgbClr val="777777"/>
                </a:solidFill>
                <a:latin typeface="Pretendard Regular"/>
              </a:rPr>
              <a:t>We wanted to AI model for recommend Workout routine, but our data sets are not enough for getting meaningful result (for training model) </a:t>
            </a:r>
            <a:endParaRPr lang="en-US" sz="1600" b="0" i="0" u="none" strike="noStrike" dirty="0">
              <a:solidFill>
                <a:srgbClr val="777777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70340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spc="-300" dirty="0">
                <a:solidFill>
                  <a:srgbClr val="141414"/>
                </a:solidFill>
                <a:latin typeface="Poppins Bold"/>
              </a:rPr>
              <a:t>UI / UX Design</a:t>
            </a:r>
            <a:endParaRPr lang="en-US" sz="6400" b="0" i="0" u="none" strike="noStrike" spc="-300" dirty="0">
              <a:solidFill>
                <a:srgbClr val="141414"/>
              </a:solidFill>
              <a:latin typeface="Poppins 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7300" y="17526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F825DEC-D5D1-7502-40D9-B71529EBEE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67200" y="2738042"/>
            <a:ext cx="10952480" cy="64008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18EE6-BC49-6ED7-9C0B-36BC3C5CB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2123710B-32D5-DE0E-C200-28AEB676C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200579B9-211F-4AA8-3772-4D02B6EA3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A53ECC3-F86F-ED19-CAC9-37AD98DA5FF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B2AD0EF-130D-B49F-9CFF-8428916D1EC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5DAC128-6CE2-1F8B-BA4A-C7C6AD612F5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CBCBC37-7C18-6006-DB19-857A4B527D0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C4D63AB-E69F-54FE-818F-D4FE83500E2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83316EB-78A3-75D8-EC36-166D01D13F7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97B1298-0B61-2D72-C1AD-421C1AF0F756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F9D98B1-134C-A3E5-A673-8435A726615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EE1CFDA6-762E-7B50-803D-67C4EF83DF96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spc="-300" dirty="0">
                <a:solidFill>
                  <a:srgbClr val="141414"/>
                </a:solidFill>
                <a:latin typeface="Poppins Bold"/>
              </a:rPr>
              <a:t>UI / UX Design</a:t>
            </a:r>
            <a:endParaRPr lang="en-US" sz="6400" b="0" i="0" u="none" strike="noStrike" spc="-300" dirty="0">
              <a:solidFill>
                <a:srgbClr val="141414"/>
              </a:solidFill>
              <a:latin typeface="Poppins Bold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090B119D-619A-0CF7-61C8-D933235BF1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7300" y="1752600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04532903-DAD1-2754-EC6A-0618A05502C0}"/>
              </a:ext>
            </a:extLst>
          </p:cNvPr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4420"/>
              </a:lnSpc>
            </a:pP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E68BE0F2-9B5A-263B-B2C5-31A8403B1B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435026-9409-E3DF-08CB-3109DA2FE3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60040" y="2634964"/>
            <a:ext cx="6261100" cy="67862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215F31-9875-AA4D-6A8D-776255D865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74479" y="2671056"/>
            <a:ext cx="6194501" cy="671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96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Implementation 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55306" y="1671544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3378200" y="280670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4420"/>
              </a:lnSpc>
            </a:pPr>
            <a:r>
              <a:rPr lang="en-US" sz="2000" dirty="0">
                <a:solidFill>
                  <a:srgbClr val="141414"/>
                </a:solidFill>
                <a:latin typeface="Pretendard Regular"/>
              </a:rPr>
              <a:t>Frontend &amp; Backend</a:t>
            </a:r>
          </a:p>
          <a:p>
            <a:pPr lvl="0" algn="l">
              <a:lnSpc>
                <a:spcPct val="144420"/>
              </a:lnSpc>
            </a:pPr>
            <a:r>
              <a:rPr lang="en-US" sz="2000" dirty="0">
                <a:solidFill>
                  <a:srgbClr val="141414"/>
                </a:solidFill>
                <a:latin typeface="Pretendard Regular"/>
              </a:rPr>
              <a:t>With Django &amp; React Native 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/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pic>
        <p:nvPicPr>
          <p:cNvPr id="30" name="Picture 23">
            <a:extLst>
              <a:ext uri="{FF2B5EF4-FFF2-40B4-BE49-F238E27FC236}">
                <a16:creationId xmlns:a16="http://schemas.microsoft.com/office/drawing/2014/main" id="{B2C459B8-6393-2AAA-5037-C8C60F1703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70400" y="5336969"/>
            <a:ext cx="4051300" cy="1701800"/>
          </a:xfrm>
          <a:prstGeom prst="rect">
            <a:avLst/>
          </a:prstGeom>
          <a:effectLst>
            <a:outerShdw blurRad="158560" dist="340277" dir="2700000">
              <a:srgbClr val="141414">
                <a:alpha val="13000"/>
              </a:srgbClr>
            </a:outerShdw>
          </a:effectLst>
        </p:spPr>
      </p:pic>
      <p:sp>
        <p:nvSpPr>
          <p:cNvPr id="31" name="TextBox 24">
            <a:extLst>
              <a:ext uri="{FF2B5EF4-FFF2-40B4-BE49-F238E27FC236}">
                <a16:creationId xmlns:a16="http://schemas.microsoft.com/office/drawing/2014/main" id="{DE147CAB-7525-7661-BA3C-220FC45C997F}"/>
              </a:ext>
            </a:extLst>
          </p:cNvPr>
          <p:cNvSpPr txBox="1"/>
          <p:nvPr/>
        </p:nvSpPr>
        <p:spPr>
          <a:xfrm>
            <a:off x="4610100" y="6086269"/>
            <a:ext cx="3746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4420"/>
              </a:lnSpc>
            </a:pPr>
            <a:r>
              <a:rPr lang="en-US" sz="2300" b="0" i="0" u="none" strike="noStrike" dirty="0">
                <a:solidFill>
                  <a:srgbClr val="141414"/>
                </a:solidFill>
                <a:latin typeface="Pretendard Regular"/>
              </a:rPr>
              <a:t>Signup/Login process</a:t>
            </a:r>
          </a:p>
        </p:txBody>
      </p:sp>
      <p:sp>
        <p:nvSpPr>
          <p:cNvPr id="32" name="TextBox 25">
            <a:extLst>
              <a:ext uri="{FF2B5EF4-FFF2-40B4-BE49-F238E27FC236}">
                <a16:creationId xmlns:a16="http://schemas.microsoft.com/office/drawing/2014/main" id="{7DF84528-42B9-C3C2-D9C3-B6DB453C1B8F}"/>
              </a:ext>
            </a:extLst>
          </p:cNvPr>
          <p:cNvSpPr txBox="1"/>
          <p:nvPr/>
        </p:nvSpPr>
        <p:spPr>
          <a:xfrm>
            <a:off x="4826000" y="5743369"/>
            <a:ext cx="3314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 dirty="0">
                <a:solidFill>
                  <a:srgbClr val="141414">
                    <a:alpha val="30196"/>
                  </a:srgbClr>
                </a:solidFill>
                <a:latin typeface="Poppins Bold"/>
              </a:rPr>
              <a:t>01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A7954FC-2853-D268-06C9-4E1C50501E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28300" y="5302250"/>
            <a:ext cx="4051300" cy="1701800"/>
          </a:xfrm>
          <a:prstGeom prst="rect">
            <a:avLst/>
          </a:prstGeom>
          <a:effectLst>
            <a:outerShdw blurRad="158560" dist="340277" dir="2700000">
              <a:srgbClr val="141414">
                <a:alpha val="13000"/>
              </a:srgbClr>
            </a:outerShdw>
          </a:effectLst>
        </p:spPr>
      </p:pic>
      <p:pic>
        <p:nvPicPr>
          <p:cNvPr id="34" name="Picture 34">
            <a:extLst>
              <a:ext uri="{FF2B5EF4-FFF2-40B4-BE49-F238E27FC236}">
                <a16:creationId xmlns:a16="http://schemas.microsoft.com/office/drawing/2014/main" id="{ECBD9EA3-A4F9-3873-BEC9-C38EB2D0D2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70400" y="5336969"/>
            <a:ext cx="4064000" cy="101600"/>
          </a:xfrm>
          <a:prstGeom prst="rect">
            <a:avLst/>
          </a:prstGeom>
        </p:spPr>
      </p:pic>
      <p:pic>
        <p:nvPicPr>
          <p:cNvPr id="35" name="Picture 37">
            <a:extLst>
              <a:ext uri="{FF2B5EF4-FFF2-40B4-BE49-F238E27FC236}">
                <a16:creationId xmlns:a16="http://schemas.microsoft.com/office/drawing/2014/main" id="{E565C925-6E63-1250-9DA7-03FB91524CB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28300" y="5302250"/>
            <a:ext cx="4064000" cy="101600"/>
          </a:xfrm>
          <a:prstGeom prst="rect">
            <a:avLst/>
          </a:prstGeom>
        </p:spPr>
      </p:pic>
      <p:sp>
        <p:nvSpPr>
          <p:cNvPr id="36" name="TextBox 38">
            <a:extLst>
              <a:ext uri="{FF2B5EF4-FFF2-40B4-BE49-F238E27FC236}">
                <a16:creationId xmlns:a16="http://schemas.microsoft.com/office/drawing/2014/main" id="{B1BC29A8-3BA1-7799-ADC5-EFE09D757E83}"/>
              </a:ext>
            </a:extLst>
          </p:cNvPr>
          <p:cNvSpPr txBox="1"/>
          <p:nvPr/>
        </p:nvSpPr>
        <p:spPr>
          <a:xfrm>
            <a:off x="10871200" y="6051550"/>
            <a:ext cx="3340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4420"/>
              </a:lnSpc>
            </a:pPr>
            <a:r>
              <a:rPr lang="en-US" sz="2000" dirty="0">
                <a:solidFill>
                  <a:srgbClr val="141414"/>
                </a:solidFill>
                <a:latin typeface="Pretendard Regular"/>
              </a:rPr>
              <a:t>Make server API endpoint for food recommend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sp>
        <p:nvSpPr>
          <p:cNvPr id="37" name="TextBox 39">
            <a:extLst>
              <a:ext uri="{FF2B5EF4-FFF2-40B4-BE49-F238E27FC236}">
                <a16:creationId xmlns:a16="http://schemas.microsoft.com/office/drawing/2014/main" id="{E88FA249-1D6A-ECD2-D2B1-4A6597FC2F20}"/>
              </a:ext>
            </a:extLst>
          </p:cNvPr>
          <p:cNvSpPr txBox="1"/>
          <p:nvPr/>
        </p:nvSpPr>
        <p:spPr>
          <a:xfrm>
            <a:off x="10883900" y="5708650"/>
            <a:ext cx="3314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 dirty="0">
                <a:solidFill>
                  <a:srgbClr val="141414">
                    <a:alpha val="30196"/>
                  </a:srgbClr>
                </a:solidFill>
                <a:latin typeface="Poppins Bold"/>
              </a:rPr>
              <a:t>02</a:t>
            </a:r>
          </a:p>
        </p:txBody>
      </p:sp>
      <p:pic>
        <p:nvPicPr>
          <p:cNvPr id="39" name="Picture 23">
            <a:extLst>
              <a:ext uri="{FF2B5EF4-FFF2-40B4-BE49-F238E27FC236}">
                <a16:creationId xmlns:a16="http://schemas.microsoft.com/office/drawing/2014/main" id="{A1E6AB81-FD21-63EA-AAD5-79A1E32AE1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17653" y="3230302"/>
            <a:ext cx="4051300" cy="1701800"/>
          </a:xfrm>
          <a:prstGeom prst="rect">
            <a:avLst/>
          </a:prstGeom>
          <a:effectLst>
            <a:outerShdw blurRad="158560" dist="340277" dir="2700000">
              <a:srgbClr val="141414">
                <a:alpha val="13000"/>
              </a:srgbClr>
            </a:outerShdw>
          </a:effectLst>
        </p:spPr>
      </p:pic>
      <p:sp>
        <p:nvSpPr>
          <p:cNvPr id="40" name="TextBox 24">
            <a:extLst>
              <a:ext uri="{FF2B5EF4-FFF2-40B4-BE49-F238E27FC236}">
                <a16:creationId xmlns:a16="http://schemas.microsoft.com/office/drawing/2014/main" id="{7C06A703-C9A7-3D39-5432-88A42462BD80}"/>
              </a:ext>
            </a:extLst>
          </p:cNvPr>
          <p:cNvSpPr txBox="1"/>
          <p:nvPr/>
        </p:nvSpPr>
        <p:spPr>
          <a:xfrm>
            <a:off x="7657353" y="3979602"/>
            <a:ext cx="3746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4420"/>
              </a:lnSpc>
            </a:pPr>
            <a:r>
              <a:rPr lang="en-US" sz="2300" b="0" i="0" u="none" strike="noStrike" dirty="0">
                <a:solidFill>
                  <a:srgbClr val="141414"/>
                </a:solidFill>
                <a:latin typeface="Pretendard Regular"/>
              </a:rPr>
              <a:t>DB design</a:t>
            </a:r>
          </a:p>
        </p:txBody>
      </p:sp>
      <p:sp>
        <p:nvSpPr>
          <p:cNvPr id="41" name="TextBox 25">
            <a:extLst>
              <a:ext uri="{FF2B5EF4-FFF2-40B4-BE49-F238E27FC236}">
                <a16:creationId xmlns:a16="http://schemas.microsoft.com/office/drawing/2014/main" id="{EE1F8E5F-0715-1F3E-4DA7-8A55CA7DCEA5}"/>
              </a:ext>
            </a:extLst>
          </p:cNvPr>
          <p:cNvSpPr txBox="1"/>
          <p:nvPr/>
        </p:nvSpPr>
        <p:spPr>
          <a:xfrm>
            <a:off x="7873253" y="3636702"/>
            <a:ext cx="3314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 dirty="0">
                <a:solidFill>
                  <a:srgbClr val="141414">
                    <a:alpha val="30196"/>
                  </a:srgbClr>
                </a:solidFill>
                <a:latin typeface="Poppins Bold"/>
              </a:rPr>
              <a:t>0</a:t>
            </a:r>
          </a:p>
        </p:txBody>
      </p:sp>
      <p:pic>
        <p:nvPicPr>
          <p:cNvPr id="42" name="Picture 34">
            <a:extLst>
              <a:ext uri="{FF2B5EF4-FFF2-40B4-BE49-F238E27FC236}">
                <a16:creationId xmlns:a16="http://schemas.microsoft.com/office/drawing/2014/main" id="{B2FD3CCF-1C1B-3554-472C-4C7BE1642B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17653" y="3230302"/>
            <a:ext cx="4064000" cy="101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F95BE-26DF-A032-F99B-4B5130D62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/>
            <a:extLst>
              <a:ext uri="{FF2B5EF4-FFF2-40B4-BE49-F238E27FC236}">
                <a16:creationId xmlns:a16="http://schemas.microsoft.com/office/drawing/2014/main" id="{9A4773BB-FC7A-3F42-E095-0BA258CAB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08000"/>
            <a:ext cx="17259300" cy="9271000"/>
          </a:xfrm>
          <a:prstGeom prst="rect">
            <a:avLst/>
          </a:prstGeom>
          <a:effectLst>
            <a:outerShdw blurRad="1070694" dist="356690" dir="5400000">
              <a:srgbClr val="141414">
                <a:alpha val="27000"/>
              </a:srgbClr>
            </a:outerShdw>
          </a:effectLst>
        </p:spPr>
      </p:pic>
      <p:pic>
        <p:nvPicPr>
          <p:cNvPr id="3" name="Picture 3">
            <a:hlinkClick r:id="" action="ppaction://noaction"/>
            <a:extLst>
              <a:ext uri="{FF2B5EF4-FFF2-40B4-BE49-F238E27FC236}">
                <a16:creationId xmlns:a16="http://schemas.microsoft.com/office/drawing/2014/main" id="{CB54137F-6CFB-E3E1-62B2-5EFE8F4BA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87400"/>
            <a:ext cx="16700500" cy="8724900"/>
          </a:xfrm>
          <a:prstGeom prst="rect">
            <a:avLst/>
          </a:prstGeom>
          <a:effectLst>
            <a:outerShdw blurRad="946822" dist="335423" dir="5400000">
              <a:srgbClr val="141414">
                <a:alpha val="1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95999A5-51B0-E6AD-0C7F-7FD0AFE0496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435100" y="1574800"/>
            <a:ext cx="330200" cy="33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2605B9A-3AD5-AC2A-364A-42151A21575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35100" y="2540000"/>
            <a:ext cx="330200" cy="33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12C736C-B05D-D69C-DCC7-7EB68DA339E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435100" y="3517900"/>
            <a:ext cx="330200" cy="33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0843F55-BCB2-7843-E766-6F41EBAF8DE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435100" y="4495800"/>
            <a:ext cx="330200" cy="33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86FBED2-98CB-686D-2018-3399154F446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1435100" y="5461000"/>
            <a:ext cx="330200" cy="330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DBBEB18-AFC5-98F8-B7B9-F4021E7081E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1435100" y="6438900"/>
            <a:ext cx="330200" cy="330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458D67E-DA3B-9435-7E3F-05438454605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1435100" y="7404100"/>
            <a:ext cx="330200" cy="330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2C022C2-D9DC-2174-734E-F3690F7D294C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435100" y="8382000"/>
            <a:ext cx="330200" cy="330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58A8E387-ABC4-08B7-A8A1-2EB05AE0FB17}"/>
              </a:ext>
            </a:extLst>
          </p:cNvPr>
          <p:cNvSpPr txBox="1"/>
          <p:nvPr/>
        </p:nvSpPr>
        <p:spPr>
          <a:xfrm>
            <a:off x="3378200" y="1498600"/>
            <a:ext cx="7251700" cy="1143000"/>
          </a:xfrm>
          <a:prstGeom prst="rect">
            <a:avLst/>
          </a:prstGeom>
          <a:effectLst>
            <a:outerShdw blurRad="210851" dist="150457" dir="2700000">
              <a:srgbClr val="141414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400" b="0" i="0" u="none" strike="noStrike" spc="-300" dirty="0">
                <a:solidFill>
                  <a:srgbClr val="141414"/>
                </a:solidFill>
                <a:latin typeface="Poppins Bold"/>
              </a:rPr>
              <a:t>Implementation 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C92C6E42-8679-1D00-2702-9311EA7C60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55306" y="1671544"/>
            <a:ext cx="330200" cy="330200"/>
          </a:xfrm>
          <a:prstGeom prst="rect">
            <a:avLst/>
          </a:prstGeom>
          <a:effectLst>
            <a:outerShdw blurRad="6918" dist="105141" dir="2700000">
              <a:srgbClr val="141414">
                <a:alpha val="22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5DEEA3BA-6030-113B-C239-0E47580445AA}"/>
              </a:ext>
            </a:extLst>
          </p:cNvPr>
          <p:cNvSpPr txBox="1"/>
          <p:nvPr/>
        </p:nvSpPr>
        <p:spPr>
          <a:xfrm>
            <a:off x="3378200" y="2628900"/>
            <a:ext cx="715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4420"/>
              </a:lnSpc>
            </a:pPr>
            <a:r>
              <a:rPr lang="en-US" sz="2000" dirty="0">
                <a:solidFill>
                  <a:srgbClr val="141414"/>
                </a:solidFill>
                <a:latin typeface="Pretendard Regular"/>
              </a:rPr>
              <a:t>Backend _ DB design</a:t>
            </a:r>
            <a:endParaRPr lang="en-US" sz="2000" b="0" i="0" u="none" strike="noStrike" dirty="0">
              <a:solidFill>
                <a:srgbClr val="141414"/>
              </a:solidFill>
              <a:latin typeface="Pretendard Regular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864E93BC-D32F-5E79-4303-7B687634EF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587500" y="5130800"/>
            <a:ext cx="7912100" cy="38100"/>
          </a:xfrm>
          <a:prstGeom prst="rect">
            <a:avLst/>
          </a:prstGeom>
          <a:effectLst>
            <a:outerShdw dist="17310" dir="6660000">
              <a:srgbClr val="FFFFFF">
                <a:alpha val="100000"/>
              </a:srgbClr>
            </a:outerShdw>
          </a:effec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B79CDF2F-5CEE-6F13-0A6A-EFFFD8C5792D}"/>
              </a:ext>
            </a:extLst>
          </p:cNvPr>
          <p:cNvSpPr txBox="1"/>
          <p:nvPr/>
        </p:nvSpPr>
        <p:spPr>
          <a:xfrm>
            <a:off x="10833100" y="1955800"/>
            <a:ext cx="570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9E9E9E"/>
              </a:buClr>
            </a:pPr>
            <a:endParaRPr lang="en-US" sz="14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C2E144EB-1183-1427-723D-6DA0F90A6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155950"/>
            <a:ext cx="5104248" cy="583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>
            <a:extLst>
              <a:ext uri="{FF2B5EF4-FFF2-40B4-BE49-F238E27FC236}">
                <a16:creationId xmlns:a16="http://schemas.microsoft.com/office/drawing/2014/main" id="{0662406C-C4F9-BF3B-91BA-6345A19A6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398" y="3143250"/>
            <a:ext cx="3112961" cy="23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>
            <a:extLst>
              <a:ext uri="{FF2B5EF4-FFF2-40B4-BE49-F238E27FC236}">
                <a16:creationId xmlns:a16="http://schemas.microsoft.com/office/drawing/2014/main" id="{81C6A1D0-7F01-20D5-CC09-719C9B436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1455" y="2001744"/>
            <a:ext cx="3531084" cy="378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>
            <a:extLst>
              <a:ext uri="{FF2B5EF4-FFF2-40B4-BE49-F238E27FC236}">
                <a16:creationId xmlns:a16="http://schemas.microsoft.com/office/drawing/2014/main" id="{84253819-1D29-8272-EE8F-99170F35A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115050"/>
            <a:ext cx="4471914" cy="301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003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</TotalTime>
  <Words>1247</Words>
  <Application>Microsoft Office PowerPoint</Application>
  <PresentationFormat>사용자 지정</PresentationFormat>
  <Paragraphs>378</Paragraphs>
  <Slides>40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3" baseType="lpstr">
      <vt:lpstr>Aptos Display</vt:lpstr>
      <vt:lpstr>Abadi</vt:lpstr>
      <vt:lpstr>Inter Tight</vt:lpstr>
      <vt:lpstr>Poppins SemiBold</vt:lpstr>
      <vt:lpstr>Avenir Medium Oblique</vt:lpstr>
      <vt:lpstr>Aptos</vt:lpstr>
      <vt:lpstr>Poppins Light</vt:lpstr>
      <vt:lpstr>Albert Sans</vt:lpstr>
      <vt:lpstr>Pretendard Bold</vt:lpstr>
      <vt:lpstr>Pretendard Regular</vt:lpstr>
      <vt:lpstr>Arial</vt:lpstr>
      <vt:lpstr>Poppins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신재욱</cp:lastModifiedBy>
  <cp:revision>4</cp:revision>
  <dcterms:created xsi:type="dcterms:W3CDTF">2006-08-16T00:00:00Z</dcterms:created>
  <dcterms:modified xsi:type="dcterms:W3CDTF">2024-10-31T23:59:33Z</dcterms:modified>
</cp:coreProperties>
</file>